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sldIdLst>
    <p:sldId id="354" r:id="rId11"/>
    <p:sldId id="261" r:id="rId12"/>
    <p:sldId id="256" r:id="rId13"/>
    <p:sldId id="262" r:id="rId14"/>
    <p:sldId id="260" r:id="rId15"/>
    <p:sldId id="346" r:id="rId16"/>
    <p:sldId id="258" r:id="rId17"/>
    <p:sldId id="315" r:id="rId18"/>
    <p:sldId id="257" r:id="rId19"/>
    <p:sldId id="263" r:id="rId20"/>
    <p:sldId id="334" r:id="rId21"/>
    <p:sldId id="335" r:id="rId22"/>
    <p:sldId id="336" r:id="rId23"/>
    <p:sldId id="337" r:id="rId24"/>
    <p:sldId id="316" r:id="rId25"/>
    <p:sldId id="325" r:id="rId26"/>
    <p:sldId id="272" r:id="rId27"/>
    <p:sldId id="276" r:id="rId28"/>
    <p:sldId id="277" r:id="rId29"/>
    <p:sldId id="317" r:id="rId30"/>
    <p:sldId id="327" r:id="rId31"/>
    <p:sldId id="281" r:id="rId32"/>
    <p:sldId id="284" r:id="rId33"/>
    <p:sldId id="318" r:id="rId34"/>
    <p:sldId id="283" r:id="rId35"/>
    <p:sldId id="338" r:id="rId36"/>
    <p:sldId id="288" r:id="rId37"/>
    <p:sldId id="293" r:id="rId38"/>
    <p:sldId id="294" r:id="rId39"/>
    <p:sldId id="319" r:id="rId40"/>
    <p:sldId id="339" r:id="rId41"/>
    <p:sldId id="340" r:id="rId42"/>
    <p:sldId id="295" r:id="rId43"/>
    <p:sldId id="291" r:id="rId44"/>
    <p:sldId id="320" r:id="rId45"/>
    <p:sldId id="341" r:id="rId46"/>
    <p:sldId id="292" r:id="rId47"/>
    <p:sldId id="298" r:id="rId48"/>
    <p:sldId id="301" r:id="rId49"/>
    <p:sldId id="321" r:id="rId50"/>
    <p:sldId id="343" r:id="rId51"/>
    <p:sldId id="345" r:id="rId52"/>
    <p:sldId id="302" r:id="rId53"/>
    <p:sldId id="305" r:id="rId54"/>
    <p:sldId id="322" r:id="rId55"/>
    <p:sldId id="351" r:id="rId56"/>
    <p:sldId id="352" r:id="rId57"/>
    <p:sldId id="353" r:id="rId58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A"/>
    <a:srgbClr val="0000FF"/>
    <a:srgbClr val="0000F6"/>
    <a:srgbClr val="0000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7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613B6-1E42-4078-A36D-A702021B93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B6577-C998-428E-A304-9C73882DFD8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3917-BE63-463D-89DB-E84E2AAF011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C4537-9AFB-4879-894E-9BB9594442D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3644C-D7B3-42FD-8199-054DE4693B0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75AB5-6B5F-4F4A-9055-BBD2B763A79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148F6-BC54-49CC-8C0E-3E6A0BE7B12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F9617-F2EF-4EB0-81E9-670E4308EE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E494B-BF27-43FA-B404-F6E52ACA583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6C02-127E-49F6-9C86-8699D229947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C87AD-400D-443B-A30A-F34435F773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D8E-416B-4896-B485-EA34327295DE}" type="datetimeFigureOut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C712-C3B8-452C-980B-B6B4AFF411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9572-1057-420A-9073-A4F500839868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122F5-C7B9-4F61-B6DD-9E3EAF855007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299F0-2E28-47AE-9997-E5CC029D53F3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D6064-5CCA-4D26-9DCF-240A288B68BA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7953-53D2-41E7-9A31-2EB17AED4D7A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E63D0-4873-463D-BFCE-5CCD80CEF5D1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9199C-DF53-4D7C-8729-1DAF315D456E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DF049-80F9-45D0-8464-A2410ACF33F0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64EA-A191-42E1-8DDB-A238C4B02276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1B9C0-E6E0-4FD3-98A1-FA90122A212A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3AF81-11D4-48F3-8D4F-964DC5502756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3855-EB35-4CB4-A054-20A2E96B9A2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11AF5-BCDF-417A-AF01-2B92A506C72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2BEEA-61E5-4DEF-A92A-EE57D946BBD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3676E-AADF-4E3F-B499-871065E453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359E7-F019-457F-8194-0F6AF2764C9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175D8-E696-4A16-AB97-FEA439BB590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F2C10-E43D-412E-88F4-982B3462A43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6518-F48E-42EB-B7D7-C644E884B8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DDB9-F48C-416F-BE47-7568740A60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BC2F7-FCDD-4FF4-BB11-DA69323D4D5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8DB7-B76B-4038-A2B8-F07ACC8FDB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22F8-234E-4233-B88A-D475253A167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95378-4203-4ED8-91F7-9B806A0E5F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3BBA5-EC7C-4C31-B8B4-935C80C353C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A7A5-F816-4609-900E-73173D2CC9C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21975-FA72-431E-B309-6FAAE0C80C7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B8A1C-30F4-42E0-9FC4-99ED90B049D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20F5D-5D9B-42D1-A7BB-93E68FE9F95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77DCA-D22D-42A8-BCB9-9D2C7C1E4A9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9D2AA-6B4B-4170-9E28-0B53A5DDDCC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235F7-43AD-4CE9-B606-7187231AAE8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1C6FA-F4A8-40E4-A1F7-139F935D297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8675B8-C45B-418F-9CE8-5B6E2A88EF4E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BF595F-FD5B-44DC-8E40-7D817C5B6A3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48BC700-0A67-4ED7-9973-F6599B5E901C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010B37-4A39-490D-AF7D-913BB6162B3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5A6D67-C4E2-458D-8B32-7DCA2439CE36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E15D7F0-75A9-421D-8A91-11234B565E8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E633356-2594-4FD2-B13A-246549F7BCC1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99BE73F-1B9C-4768-9E62-E89B397443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94E89C-5165-4F06-A10C-A9EA0B236F9C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197BE7-7F6D-422F-9E49-1753D41B33C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4AF326E-7374-4E2E-8040-2E8E912A7789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8FF081D-8CD6-4B6B-AA0F-84775251B0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541432-5C53-4BDF-8A0F-8ED08BEF05D6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D1C3260-98D3-43D5-91AA-E47FA4D67FB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A58B34D-5D42-4AEC-B441-E84116498C24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DD62414-887C-4934-AD1C-A82341B12CB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B4E342-56CE-4202-890A-9DCD9C1ACF8D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A98E7A-2E9B-4EF2-9AAA-6C1BBEB8E47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E94AEE-1C23-4142-9C7F-99CD3DEF5D85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512B617-185D-48DA-A170-8BBB0497E21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A5717B7-B129-49CB-9F08-0C6ADA9998D6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410CC1-F6EB-4046-996F-B672562164E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AD19B-2B52-4888-A9EA-927F1496F3C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820A-D4AA-4188-9482-C1F373E58D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392B9-BC0D-4522-914C-86299B243B1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8EC6-EEEA-4583-B25C-21BC01F00D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EE5B2-C876-4B74-815A-C2017DB10A6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819F8-ED64-4DCE-A4B5-92CCB8B19A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759A-FAB7-47C3-94C1-5AC66F47205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2EBB-8D9A-440A-BA67-08390FA05C6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028B4-1879-44D4-8F7C-0CA9B5B705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7B9C4-7AAF-4AD6-AFBE-2ED9119851D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E359-C8EF-42F9-9369-46D41A30D51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8A533-0E76-423F-917F-5861D5C081C7}" type="datetimeFigureOut">
              <a:rPr lang="es-ES_tradnl" smtClean="0"/>
              <a:pPr/>
              <a:t>19/06/2017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990A8-F016-4C6D-9DA1-007A9DA97F6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CBDD7F-A4AC-43DD-9A06-F364011A5C54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ED8E-416B-4896-B485-EA34327295DE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2C712-C3B8-452C-980B-B6B4AFF411F3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título del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59767B-7554-45D5-8347-72B798831CF4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8A533-0E76-423F-917F-5861D5C081C7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19/06/2017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990A8-F016-4C6D-9DA1-007A9DA97F6E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030EE6-D573-4D09-B306-C8A36A7779E9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A20709-FCA7-41B1-9A14-BDF864E7EE9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ES_tradnl" smtClean="0"/>
          </a:p>
        </p:txBody>
      </p:sp>
      <p:sp>
        <p:nvSpPr>
          <p:cNvPr id="4096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BDE3188-90FC-493F-BE5B-0D4320D80A4A}" type="datetimeFigureOut">
              <a:rPr lang="es-ES_tradnl"/>
              <a:pPr>
                <a:defRPr/>
              </a:pPr>
              <a:t>17/06/2017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8A86FAE-B69A-4581-9495-6C2EE6A62A2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146A13-9E50-470D-9C58-B7F5B0CD841D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8223" y="0"/>
            <a:ext cx="9152223" cy="6858000"/>
            <a:chOff x="-8223" y="0"/>
            <a:chExt cx="9152223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867" t="27702" r="28217" b="19830"/>
            <a:stretch>
              <a:fillRect/>
            </a:stretch>
          </p:blipFill>
          <p:spPr bwMode="auto">
            <a:xfrm>
              <a:off x="-8223" y="0"/>
              <a:ext cx="9152223" cy="588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CuadroTexto"/>
            <p:cNvSpPr txBox="1"/>
            <p:nvPr/>
          </p:nvSpPr>
          <p:spPr>
            <a:xfrm>
              <a:off x="0" y="5657671"/>
              <a:ext cx="914400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prstClr val="black"/>
                  </a:solidFill>
                </a:rPr>
                <a:t>En esta presentación se da una explicación a lo que sucede en los </a:t>
              </a:r>
              <a:r>
                <a:rPr lang="es-ES_tradnl" sz="2400" b="1" dirty="0" smtClean="0">
                  <a:solidFill>
                    <a:prstClr val="black"/>
                  </a:solidFill>
                </a:rPr>
                <a:t>9 fenómenos </a:t>
              </a:r>
              <a:r>
                <a:rPr lang="es-ES_tradnl" sz="2400" b="1" dirty="0" smtClean="0">
                  <a:solidFill>
                    <a:prstClr val="black"/>
                  </a:solidFill>
                </a:rPr>
                <a:t>reproducidos en el vídeo</a:t>
              </a:r>
            </a:p>
            <a:p>
              <a:pPr algn="ctr"/>
              <a:r>
                <a:rPr lang="es-ES_tradnl" sz="2400" b="1" dirty="0" smtClean="0">
                  <a:solidFill>
                    <a:prstClr val="black"/>
                  </a:solidFill>
                </a:rPr>
                <a:t> “JUGANDO CON LA PRESIÓN”</a:t>
              </a:r>
              <a:endParaRPr lang="es-ES_tradnl" sz="2400" b="1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5619" t="18748" r="28362" b="19681"/>
          <a:stretch>
            <a:fillRect/>
          </a:stretch>
        </p:blipFill>
        <p:spPr bwMode="auto">
          <a:xfrm>
            <a:off x="0" y="0"/>
            <a:ext cx="9144000" cy="688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5397" t="18557" r="28164" b="20000"/>
          <a:stretch>
            <a:fillRect/>
          </a:stretch>
        </p:blipFill>
        <p:spPr bwMode="auto">
          <a:xfrm>
            <a:off x="0" y="0"/>
            <a:ext cx="92146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4 Grupo"/>
          <p:cNvGrpSpPr/>
          <p:nvPr/>
        </p:nvGrpSpPr>
        <p:grpSpPr>
          <a:xfrm>
            <a:off x="6352032" y="780288"/>
            <a:ext cx="1219200" cy="1170432"/>
            <a:chOff x="6352032" y="780288"/>
            <a:chExt cx="1219200" cy="1170432"/>
          </a:xfrm>
        </p:grpSpPr>
        <p:sp>
          <p:nvSpPr>
            <p:cNvPr id="3" name="2 Elipse"/>
            <p:cNvSpPr/>
            <p:nvPr/>
          </p:nvSpPr>
          <p:spPr>
            <a:xfrm>
              <a:off x="6352032" y="780288"/>
              <a:ext cx="1170432" cy="1170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6644640" y="841248"/>
              <a:ext cx="9265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000" b="1" dirty="0" smtClean="0"/>
                <a:t>1</a:t>
              </a:r>
              <a:endParaRPr lang="es-ES_tradnl" sz="6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5562" t="18703" r="28246" b="19927"/>
          <a:stretch>
            <a:fillRect/>
          </a:stretch>
        </p:blipFill>
        <p:spPr bwMode="auto">
          <a:xfrm>
            <a:off x="0" y="0"/>
            <a:ext cx="9144000" cy="683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2 Grupo"/>
          <p:cNvGrpSpPr/>
          <p:nvPr/>
        </p:nvGrpSpPr>
        <p:grpSpPr>
          <a:xfrm>
            <a:off x="6352032" y="780288"/>
            <a:ext cx="1219200" cy="1170432"/>
            <a:chOff x="6352032" y="780288"/>
            <a:chExt cx="1219200" cy="1170432"/>
          </a:xfrm>
        </p:grpSpPr>
        <p:sp>
          <p:nvSpPr>
            <p:cNvPr id="4" name="3 Elipse"/>
            <p:cNvSpPr/>
            <p:nvPr/>
          </p:nvSpPr>
          <p:spPr>
            <a:xfrm>
              <a:off x="6352032" y="780288"/>
              <a:ext cx="1170432" cy="1170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6644640" y="841248"/>
              <a:ext cx="9265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000" b="1" dirty="0"/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5397" t="18703" r="28247" b="19635"/>
          <a:stretch>
            <a:fillRect/>
          </a:stretch>
        </p:blipFill>
        <p:spPr bwMode="auto">
          <a:xfrm>
            <a:off x="0" y="0"/>
            <a:ext cx="9144000" cy="68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2 Grupo"/>
          <p:cNvGrpSpPr/>
          <p:nvPr/>
        </p:nvGrpSpPr>
        <p:grpSpPr>
          <a:xfrm>
            <a:off x="6352032" y="780288"/>
            <a:ext cx="1219200" cy="1170432"/>
            <a:chOff x="6352032" y="780288"/>
            <a:chExt cx="1219200" cy="1170432"/>
          </a:xfrm>
        </p:grpSpPr>
        <p:sp>
          <p:nvSpPr>
            <p:cNvPr id="4" name="3 Elipse"/>
            <p:cNvSpPr/>
            <p:nvPr/>
          </p:nvSpPr>
          <p:spPr>
            <a:xfrm>
              <a:off x="6352032" y="780288"/>
              <a:ext cx="1170432" cy="1170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6644640" y="841248"/>
              <a:ext cx="9265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000" b="1" dirty="0" smtClean="0"/>
                <a:t>3</a:t>
              </a:r>
              <a:endParaRPr lang="es-ES_tradnl" sz="6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5558" t="18348" r="28343" b="19598"/>
          <a:stretch>
            <a:fillRect/>
          </a:stretch>
        </p:blipFill>
        <p:spPr bwMode="auto">
          <a:xfrm>
            <a:off x="0" y="-1"/>
            <a:ext cx="9144000" cy="692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2 Grupo"/>
          <p:cNvGrpSpPr/>
          <p:nvPr/>
        </p:nvGrpSpPr>
        <p:grpSpPr>
          <a:xfrm>
            <a:off x="6352032" y="780288"/>
            <a:ext cx="1219200" cy="1170432"/>
            <a:chOff x="6352032" y="780288"/>
            <a:chExt cx="1219200" cy="1170432"/>
          </a:xfrm>
        </p:grpSpPr>
        <p:sp>
          <p:nvSpPr>
            <p:cNvPr id="4" name="3 Elipse"/>
            <p:cNvSpPr/>
            <p:nvPr/>
          </p:nvSpPr>
          <p:spPr>
            <a:xfrm>
              <a:off x="6352032" y="780288"/>
              <a:ext cx="1170432" cy="11704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6644640" y="841248"/>
              <a:ext cx="9265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000" b="1" dirty="0" smtClean="0"/>
                <a:t>4</a:t>
              </a:r>
              <a:endParaRPr lang="es-ES_tradnl" sz="6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386" t="18283" r="28139" b="19923"/>
          <a:stretch>
            <a:fillRect/>
          </a:stretch>
        </p:blipFill>
        <p:spPr bwMode="auto">
          <a:xfrm>
            <a:off x="-25684" y="0"/>
            <a:ext cx="9169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58368" y="585216"/>
            <a:ext cx="7851648" cy="54498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_tradnl" sz="1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38784" y="758952"/>
            <a:ext cx="7315200" cy="5154168"/>
          </a:xfrm>
        </p:spPr>
        <p:txBody>
          <a:bodyPr>
            <a:noAutofit/>
          </a:bodyPr>
          <a:lstStyle/>
          <a:p>
            <a:pPr algn="just">
              <a:lnSpc>
                <a:spcPts val="2300"/>
              </a:lnSpc>
              <a:buNone/>
            </a:pPr>
            <a:r>
              <a:rPr lang="es-ES_tradnl" sz="1600" dirty="0" smtClean="0"/>
              <a:t>El proceso se realiza en </a:t>
            </a:r>
            <a:r>
              <a:rPr lang="es-ES_tradnl" sz="1600" dirty="0" smtClean="0"/>
              <a:t>cuatro </a:t>
            </a:r>
            <a:r>
              <a:rPr lang="es-ES_tradnl" sz="1600" dirty="0" smtClean="0"/>
              <a:t>etapas:</a:t>
            </a:r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 smtClean="0"/>
              <a:t>1. 	El agua hierve en atmósfera abierta durante un rato.</a:t>
            </a:r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 smtClean="0"/>
              <a:t>2. 	El globo se infla por acción de la presión ejercida por el vapor de agua.</a:t>
            </a:r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 smtClean="0"/>
              <a:t>3.</a:t>
            </a:r>
            <a:r>
              <a:rPr lang="es-ES_tradnl" sz="1600" dirty="0"/>
              <a:t>	</a:t>
            </a:r>
            <a:r>
              <a:rPr lang="es-ES_tradnl" sz="1600" dirty="0" smtClean="0"/>
              <a:t>Se retira la fuente de calor, el globo se desinfla y cae.</a:t>
            </a:r>
          </a:p>
          <a:p>
            <a:pPr marL="268288" indent="-268288" algn="just">
              <a:lnSpc>
                <a:spcPts val="2300"/>
              </a:lnSpc>
              <a:buAutoNum type="arabicPeriod" startAt="4"/>
            </a:pPr>
            <a:r>
              <a:rPr lang="es-ES_tradnl" sz="1600" b="1" dirty="0" smtClean="0"/>
              <a:t>¡¡¡El </a:t>
            </a:r>
            <a:r>
              <a:rPr lang="es-ES_tradnl" sz="1600" b="1" dirty="0"/>
              <a:t>g</a:t>
            </a:r>
            <a:r>
              <a:rPr lang="es-ES_tradnl" sz="1600" b="1" dirty="0" smtClean="0"/>
              <a:t>lobo se infla hacia el interior del matraz!!!</a:t>
            </a:r>
            <a:r>
              <a:rPr lang="es-ES_tradnl" sz="1600" dirty="0" smtClean="0"/>
              <a:t> </a:t>
            </a:r>
          </a:p>
          <a:p>
            <a:pPr marL="0" indent="0" algn="just">
              <a:lnSpc>
                <a:spcPts val="2300"/>
              </a:lnSpc>
              <a:buNone/>
              <a:tabLst>
                <a:tab pos="354013" algn="l"/>
              </a:tabLst>
            </a:pPr>
            <a:r>
              <a:rPr lang="es-ES_tradnl" sz="1600" dirty="0"/>
              <a:t>	</a:t>
            </a:r>
            <a:r>
              <a:rPr lang="es-ES_tradnl" sz="1600" dirty="0" smtClean="0"/>
              <a:t>La 2ª y la 3ª etapas no requieren explicación, todo es normal, pero sí la 4ª. </a:t>
            </a:r>
            <a:r>
              <a:rPr lang="es-ES_tradnl" sz="1600" b="1" dirty="0" smtClean="0"/>
              <a:t>¿Por qué se introduce el globo en el matraz? </a:t>
            </a:r>
            <a:r>
              <a:rPr lang="es-ES_tradnl" sz="1600" dirty="0" smtClean="0"/>
              <a:t>La explicación reside en la 1ª etapa: al hervir el agua </a:t>
            </a:r>
            <a:r>
              <a:rPr lang="es-ES_tradnl" sz="1600" b="1" dirty="0" smtClean="0"/>
              <a:t>durante un rato </a:t>
            </a:r>
            <a:r>
              <a:rPr lang="es-ES_tradnl" sz="1600" dirty="0" smtClean="0"/>
              <a:t>en atmósfera abierta, el vapor producido desplaza al aire contenido en el matraz, aire que no podrá volver al matraz porque se lo impide el globo colocado en su boca.</a:t>
            </a:r>
          </a:p>
          <a:p>
            <a:pPr marL="0" indent="0" algn="just">
              <a:lnSpc>
                <a:spcPts val="2300"/>
              </a:lnSpc>
              <a:buNone/>
              <a:tabLst>
                <a:tab pos="354013" algn="l"/>
              </a:tabLst>
            </a:pPr>
            <a:r>
              <a:rPr lang="es-ES_tradnl" sz="1600" dirty="0"/>
              <a:t>	</a:t>
            </a:r>
            <a:r>
              <a:rPr lang="es-ES_tradnl" sz="1600" dirty="0" smtClean="0"/>
              <a:t>Una vez retirada la fuente de calor, al poco tiempo se observa que el globo cae debido a que el vapor de agua se enfría y se condensa </a:t>
            </a:r>
            <a:r>
              <a:rPr lang="es-ES_tradnl" sz="1600" b="1" i="1" dirty="0" smtClean="0">
                <a:solidFill>
                  <a:srgbClr val="FF0000"/>
                </a:solidFill>
              </a:rPr>
              <a:t>dejando un cierto vacío en el interior del matraz </a:t>
            </a:r>
            <a:r>
              <a:rPr lang="es-ES_tradnl" sz="1600" dirty="0" smtClean="0"/>
              <a:t>ya que el aire que antes lo llenaba no ha podido volver a ocupar ese espacio. Debido a este vacío, la presión en el exterior (la atmosférica) es mucho mayor que en el interior del matraz, lo que determina que el globo </a:t>
            </a:r>
            <a:r>
              <a:rPr lang="es-ES_tradnl" sz="1600" i="1" dirty="0" smtClean="0"/>
              <a:t>invada</a:t>
            </a:r>
            <a:r>
              <a:rPr lang="es-ES_tradnl" sz="1600" dirty="0" smtClean="0"/>
              <a:t> su interior con cierta violencia.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5644" t="18265" r="28247" b="19415"/>
          <a:stretch>
            <a:fillRect/>
          </a:stretch>
        </p:blipFill>
        <p:spPr bwMode="auto">
          <a:xfrm>
            <a:off x="0" y="0"/>
            <a:ext cx="9144000" cy="695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694176" y="658368"/>
            <a:ext cx="1328928" cy="2092881"/>
          </a:xfrm>
          <a:prstGeom prst="rect">
            <a:avLst/>
          </a:prstGeom>
          <a:solidFill>
            <a:srgbClr val="0000F6"/>
          </a:solidFill>
        </p:spPr>
        <p:txBody>
          <a:bodyPr wrap="square" rtlCol="0">
            <a:spAutoFit/>
          </a:bodyPr>
          <a:lstStyle/>
          <a:p>
            <a:r>
              <a:rPr lang="es-ES_tradnl" sz="13000" b="1" dirty="0" smtClean="0">
                <a:solidFill>
                  <a:srgbClr val="FFFF00"/>
                </a:solidFill>
                <a:latin typeface="Comic Sans MS" pitchFamily="66" charset="0"/>
              </a:rPr>
              <a:t>4</a:t>
            </a:r>
            <a:endParaRPr lang="es-ES_tradnl" sz="13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9134147" cy="6858000"/>
            <a:chOff x="-1" y="0"/>
            <a:chExt cx="9134147" cy="685800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627" t="18213" r="28221" b="20184"/>
            <a:stretch>
              <a:fillRect/>
            </a:stretch>
          </p:blipFill>
          <p:spPr bwMode="auto">
            <a:xfrm>
              <a:off x="-1" y="0"/>
              <a:ext cx="9134147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2 CuadroTexto"/>
            <p:cNvSpPr txBox="1"/>
            <p:nvPr/>
          </p:nvSpPr>
          <p:spPr>
            <a:xfrm>
              <a:off x="950976" y="5132832"/>
              <a:ext cx="2596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b="1" dirty="0" smtClean="0">
                  <a:solidFill>
                    <a:srgbClr val="FF0000"/>
                  </a:solidFill>
                </a:rPr>
                <a:t>Bomba de vacío</a:t>
              </a:r>
              <a:endParaRPr lang="es-ES_tradnl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4108704" y="5669280"/>
              <a:ext cx="2596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b="1" dirty="0" smtClean="0">
                  <a:solidFill>
                    <a:srgbClr val="FF0000"/>
                  </a:solidFill>
                </a:rPr>
                <a:t>Campana de vacío</a:t>
              </a:r>
              <a:endParaRPr lang="es-ES_tradnl" sz="2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5753" t="18411" r="28301" b="19927"/>
          <a:stretch>
            <a:fillRect/>
          </a:stretch>
        </p:blipFill>
        <p:spPr bwMode="auto">
          <a:xfrm>
            <a:off x="0" y="-1"/>
            <a:ext cx="9144000" cy="690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913" t="19206" r="28513" b="19612"/>
          <a:stretch>
            <a:fillRect/>
          </a:stretch>
        </p:blipFill>
        <p:spPr bwMode="auto">
          <a:xfrm>
            <a:off x="0" y="0"/>
            <a:ext cx="9144000" cy="690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562" t="18411" r="28329" b="19927"/>
          <a:stretch>
            <a:fillRect/>
          </a:stretch>
        </p:blipFill>
        <p:spPr bwMode="auto">
          <a:xfrm>
            <a:off x="0" y="0"/>
            <a:ext cx="911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14528" y="999744"/>
            <a:ext cx="8290560" cy="2718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3024" y="1149097"/>
            <a:ext cx="7888224" cy="2374392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354013" algn="l"/>
              </a:tabLst>
            </a:pPr>
            <a:r>
              <a:rPr lang="es-ES_tradnl" sz="2400" dirty="0" smtClean="0"/>
              <a:t>	Inicialmente, los globos están cerrados pero contienen una pequeña cantidad de aire que está a la presión atmosférica. </a:t>
            </a:r>
          </a:p>
          <a:p>
            <a:pPr marL="0" indent="0" algn="just">
              <a:buNone/>
              <a:tabLst>
                <a:tab pos="354013" algn="l"/>
              </a:tabLst>
            </a:pPr>
            <a:r>
              <a:rPr lang="es-ES_tradnl" sz="2400" dirty="0" smtClean="0"/>
              <a:t>	Al poner en marcha la bomba de </a:t>
            </a:r>
            <a:r>
              <a:rPr lang="es-ES_tradnl" sz="2400" dirty="0" smtClean="0"/>
              <a:t>vacío, </a:t>
            </a:r>
            <a:r>
              <a:rPr lang="es-ES_tradnl" sz="2400" dirty="0" smtClean="0"/>
              <a:t>la presión en el interior de la campana disminuye llegando a ser ésta mucho menor que la ejercida por el aire en el interior de los </a:t>
            </a:r>
            <a:r>
              <a:rPr lang="es-ES_tradnl" sz="2400" dirty="0" smtClean="0"/>
              <a:t>globos, </a:t>
            </a:r>
            <a:r>
              <a:rPr lang="es-ES_tradnl" sz="2400" dirty="0" smtClean="0"/>
              <a:t>lo que determina su aumento de volumen.</a:t>
            </a:r>
            <a:endParaRPr lang="es-ES_trad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5558" t="18222" r="28156" b="19758"/>
          <a:stretch>
            <a:fillRect/>
          </a:stretch>
        </p:blipFill>
        <p:spPr bwMode="auto">
          <a:xfrm>
            <a:off x="0" y="-1"/>
            <a:ext cx="9144000" cy="689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5345" t="18684" r="28229" b="20251"/>
          <a:stretch>
            <a:fillRect/>
          </a:stretch>
        </p:blipFill>
        <p:spPr bwMode="auto">
          <a:xfrm>
            <a:off x="0" y="0"/>
            <a:ext cx="92691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434" t="18100" r="28300" b="19824"/>
          <a:stretch>
            <a:fillRect/>
          </a:stretch>
        </p:blipFill>
        <p:spPr bwMode="auto">
          <a:xfrm>
            <a:off x="0" y="0"/>
            <a:ext cx="9144000" cy="690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31520" y="926592"/>
            <a:ext cx="8083296" cy="3194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2 CuadroTexto"/>
          <p:cNvSpPr txBox="1"/>
          <p:nvPr/>
        </p:nvSpPr>
        <p:spPr>
          <a:xfrm>
            <a:off x="792480" y="1072896"/>
            <a:ext cx="7802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68288" algn="l"/>
              </a:tabLst>
            </a:pPr>
            <a:r>
              <a:rPr lang="es-ES_tradnl" dirty="0" smtClean="0"/>
              <a:t>	La temperatura de ebullición de un líquido depende de la presión que se ejerza sobre él porque esta presión es la mayor o menor dificultad que tienen que superar las moléculas del vapor para </a:t>
            </a:r>
            <a:r>
              <a:rPr lang="es-ES_tradnl" i="1" dirty="0" smtClean="0"/>
              <a:t>escapar</a:t>
            </a:r>
            <a:r>
              <a:rPr lang="es-ES_tradnl" dirty="0" smtClean="0"/>
              <a:t> del propio líquido.</a:t>
            </a:r>
          </a:p>
          <a:p>
            <a:pPr algn="just">
              <a:tabLst>
                <a:tab pos="268288" algn="l"/>
              </a:tabLst>
            </a:pPr>
            <a:r>
              <a:rPr lang="es-ES_tradnl" dirty="0" smtClean="0"/>
              <a:t>	En esta experiencia se calentó agua hasta 50ºC, se le colocó en la campana de vacío y se puso en marcha la bomba de vacío hasta que el agua rompió a hervir.</a:t>
            </a:r>
          </a:p>
          <a:p>
            <a:pPr algn="just">
              <a:tabLst>
                <a:tab pos="268288" algn="l"/>
              </a:tabLst>
            </a:pPr>
            <a:r>
              <a:rPr lang="es-ES_tradnl" dirty="0" smtClean="0"/>
              <a:t>	El proceso contrario se produce en las </a:t>
            </a:r>
            <a:r>
              <a:rPr lang="es-ES_tradnl" i="1" dirty="0" smtClean="0"/>
              <a:t>ollas </a:t>
            </a:r>
            <a:r>
              <a:rPr lang="es-ES_tradnl" i="1" dirty="0" err="1" smtClean="0"/>
              <a:t>expres</a:t>
            </a:r>
            <a:r>
              <a:rPr lang="es-ES_tradnl" i="1" dirty="0" smtClean="0"/>
              <a:t>. </a:t>
            </a:r>
            <a:r>
              <a:rPr lang="es-ES_tradnl" dirty="0" smtClean="0"/>
              <a:t>En ellas,</a:t>
            </a:r>
            <a:r>
              <a:rPr lang="es-ES_tradnl" i="1" dirty="0" smtClean="0"/>
              <a:t> </a:t>
            </a:r>
            <a:r>
              <a:rPr lang="es-ES_tradnl" dirty="0" smtClean="0"/>
              <a:t>la presión ejercida sobre la superficie del agua es mayor que la atmosférica y, en consecuencia, las moléculas de agua tienen que vencer una mayor </a:t>
            </a:r>
            <a:r>
              <a:rPr lang="es-ES_tradnl" dirty="0" smtClean="0"/>
              <a:t>d</a:t>
            </a:r>
            <a:r>
              <a:rPr lang="es-ES_tradnl" dirty="0" smtClean="0"/>
              <a:t>ificultad para </a:t>
            </a:r>
            <a:r>
              <a:rPr lang="es-ES_tradnl" i="1" dirty="0" smtClean="0"/>
              <a:t>escaparse, </a:t>
            </a:r>
            <a:r>
              <a:rPr lang="es-ES_tradnl" dirty="0" smtClean="0"/>
              <a:t>necesitan más energía que en atmósfera abierta. Esta energía adicional determina un aumento de la temperatura de ebullición. </a:t>
            </a:r>
            <a:endParaRPr lang="es-ES_tradn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grpSp>
        <p:nvGrpSpPr>
          <p:cNvPr id="6" name="5 Grupo"/>
          <p:cNvGrpSpPr/>
          <p:nvPr/>
        </p:nvGrpSpPr>
        <p:grpSpPr>
          <a:xfrm>
            <a:off x="0" y="0"/>
            <a:ext cx="9305366" cy="6858000"/>
            <a:chOff x="0" y="0"/>
            <a:chExt cx="9305366" cy="6858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615" t="19488" r="27984" b="25985"/>
            <a:stretch>
              <a:fillRect/>
            </a:stretch>
          </p:blipFill>
          <p:spPr bwMode="auto">
            <a:xfrm>
              <a:off x="0" y="707136"/>
              <a:ext cx="9305366" cy="6150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615" t="63802" r="27984" b="29173"/>
            <a:stretch>
              <a:fillRect/>
            </a:stretch>
          </p:blipFill>
          <p:spPr bwMode="auto">
            <a:xfrm>
              <a:off x="0" y="0"/>
              <a:ext cx="9305366" cy="79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7116" t="19514" r="28094" b="21424"/>
          <a:stretch>
            <a:fillRect/>
          </a:stretch>
        </p:blipFill>
        <p:spPr bwMode="auto">
          <a:xfrm>
            <a:off x="0" y="0"/>
            <a:ext cx="92458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5819" t="19266" r="28123" b="19954"/>
          <a:stretch>
            <a:fillRect/>
          </a:stretch>
        </p:blipFill>
        <p:spPr bwMode="auto">
          <a:xfrm>
            <a:off x="-1" y="0"/>
            <a:ext cx="92388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5497" t="18685" r="28377" b="198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25808" t="18703" r="28411" b="19123"/>
          <a:stretch>
            <a:fillRect/>
          </a:stretch>
        </p:blipFill>
        <p:spPr bwMode="auto">
          <a:xfrm>
            <a:off x="0" y="0"/>
            <a:ext cx="9144000" cy="698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 de flecha"/>
          <p:cNvCxnSpPr/>
          <p:nvPr/>
        </p:nvCxnSpPr>
        <p:spPr>
          <a:xfrm>
            <a:off x="5059680" y="3681984"/>
            <a:ext cx="743712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730240" y="3352800"/>
            <a:ext cx="131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FFFF00"/>
                </a:solidFill>
              </a:rPr>
              <a:t>Nivel final del agua</a:t>
            </a:r>
            <a:endParaRPr lang="es-ES_tradn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726" t="18557" r="28247" b="19781"/>
          <a:stretch>
            <a:fillRect/>
          </a:stretch>
        </p:blipFill>
        <p:spPr bwMode="auto">
          <a:xfrm>
            <a:off x="0" y="0"/>
            <a:ext cx="9144000" cy="689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3795713" y="3257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486150" y="3257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640013" y="2206625"/>
          <a:ext cx="3535362" cy="584200"/>
        </p:xfrm>
        <a:graphic>
          <a:graphicData uri="http://schemas.openxmlformats.org/presentationml/2006/ole">
            <p:oleObj spid="_x0000_s23554" name="Ecuación" r:id="rId3" imgW="1638000" imgH="368280" progId="Equation.3">
              <p:embed/>
            </p:oleObj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rgbClr val="00007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_tradnl" sz="4000" b="1">
                <a:solidFill>
                  <a:srgbClr val="FFFFFF"/>
                </a:solidFill>
              </a:rPr>
              <a:t>Ecuación de Bernoulli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5667375"/>
            <a:ext cx="9144000" cy="11906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3600" b="1">
                <a:solidFill>
                  <a:srgbClr val="FFFF00"/>
                </a:solidFill>
                <a:latin typeface="Calibri" pitchFamily="34" charset="0"/>
              </a:rPr>
              <a:t>“En un fluido, si aumenta su velocidad disminuye la presión (en su entorno)”</a:t>
            </a:r>
          </a:p>
        </p:txBody>
      </p:sp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2513013" y="4143375"/>
          <a:ext cx="3836987" cy="787400"/>
        </p:xfrm>
        <a:graphic>
          <a:graphicData uri="http://schemas.openxmlformats.org/presentationml/2006/ole">
            <p:oleObj spid="_x0000_s23555" name="Ecuación" r:id="rId4" imgW="1320480" imgH="368280" progId="Equation.3">
              <p:embed/>
            </p:oleObj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1968500" y="1123950"/>
          <a:ext cx="4878388" cy="584200"/>
        </p:xfrm>
        <a:graphic>
          <a:graphicData uri="http://schemas.openxmlformats.org/presentationml/2006/ole">
            <p:oleObj spid="_x0000_s23556" name="Ecuación" r:id="rId5" imgW="2260440" imgH="368280" progId="Equation.3">
              <p:embed/>
            </p:oleObj>
          </a:graphicData>
        </a:graphic>
      </p:graphicFrame>
      <p:sp>
        <p:nvSpPr>
          <p:cNvPr id="3082" name="9 CuadroTexto"/>
          <p:cNvSpPr txBox="1">
            <a:spLocks noChangeArrowheads="1"/>
          </p:cNvSpPr>
          <p:nvPr/>
        </p:nvSpPr>
        <p:spPr bwMode="auto">
          <a:xfrm>
            <a:off x="3103563" y="3200400"/>
            <a:ext cx="257492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>
                <a:solidFill>
                  <a:srgbClr val="000000"/>
                </a:solidFill>
                <a:latin typeface="Calibri" pitchFamily="34" charset="0"/>
              </a:rPr>
              <a:t>y si </a:t>
            </a:r>
            <a:r>
              <a:rPr lang="es-ES_tradnl" sz="2400" b="1" i="1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s-ES_tradnl" sz="2400">
                <a:solidFill>
                  <a:srgbClr val="000000"/>
                </a:solidFill>
                <a:latin typeface="Calibri" pitchFamily="34" charset="0"/>
              </a:rPr>
              <a:t> es constante: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308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852416" y="414528"/>
            <a:ext cx="4133088" cy="6035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37639" t="18685" r="39324" b="19814"/>
          <a:stretch>
            <a:fillRect/>
          </a:stretch>
        </p:blipFill>
        <p:spPr bwMode="auto">
          <a:xfrm>
            <a:off x="0" y="0"/>
            <a:ext cx="4566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957768" y="2206752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smtClean="0"/>
              <a:t>V</a:t>
            </a:r>
            <a:r>
              <a:rPr lang="es-ES_tradnl" sz="4400" b="1" baseline="-25000" dirty="0" smtClean="0"/>
              <a:t>2</a:t>
            </a:r>
            <a:endParaRPr lang="es-ES_tradnl" sz="4400" b="1" baseline="-25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2392" y="2353056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V</a:t>
            </a:r>
            <a:r>
              <a:rPr lang="es-ES_tradnl" sz="2400" b="1" baseline="-25000" dirty="0" smtClean="0"/>
              <a:t>1</a:t>
            </a:r>
            <a:endParaRPr lang="es-ES_tradnl" sz="2400" b="1" baseline="-25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043112" y="2852928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P</a:t>
            </a:r>
            <a:r>
              <a:rPr lang="es-ES_tradnl" sz="2400" b="1" baseline="-25000" dirty="0" smtClean="0"/>
              <a:t>2</a:t>
            </a:r>
            <a:endParaRPr lang="es-ES_tradnl" sz="2400" b="1" baseline="-25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981640" y="2353056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V</a:t>
            </a:r>
            <a:r>
              <a:rPr lang="es-ES_tradnl" sz="2400" b="1" baseline="-25000" dirty="0" smtClean="0"/>
              <a:t>1</a:t>
            </a:r>
            <a:endParaRPr lang="es-ES_tradnl" sz="2400" b="1" baseline="-25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048" y="2633472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smtClean="0"/>
              <a:t>P</a:t>
            </a:r>
            <a:r>
              <a:rPr lang="es-ES_tradnl" sz="4400" b="1" baseline="-25000" dirty="0" smtClean="0"/>
              <a:t>1</a:t>
            </a:r>
            <a:endParaRPr lang="es-ES_tradnl" sz="4400" b="1" baseline="-25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189672" y="182880"/>
            <a:ext cx="230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v</a:t>
            </a:r>
            <a:r>
              <a:rPr lang="es-ES_tradnl" dirty="0" smtClean="0"/>
              <a:t> = velocidad del aire</a:t>
            </a:r>
          </a:p>
          <a:p>
            <a:pPr algn="ctr"/>
            <a:r>
              <a:rPr lang="es-ES_tradnl" b="1" dirty="0" smtClean="0"/>
              <a:t>P</a:t>
            </a:r>
            <a:r>
              <a:rPr lang="es-ES_tradnl" dirty="0" smtClean="0"/>
              <a:t> = presión</a:t>
            </a:r>
            <a:endParaRPr lang="es-ES_tradnl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20680" y="2633472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smtClean="0"/>
              <a:t>P</a:t>
            </a:r>
            <a:r>
              <a:rPr lang="es-ES_tradnl" sz="4400" b="1" baseline="-25000" dirty="0" smtClean="0"/>
              <a:t>1</a:t>
            </a:r>
            <a:endParaRPr lang="es-ES_tradnl" sz="4400" b="1" baseline="-25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88992" y="499872"/>
            <a:ext cx="40355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68288" algn="l"/>
              </a:tabLst>
            </a:pPr>
            <a:r>
              <a:rPr lang="es-ES_tradnl" dirty="0" smtClean="0"/>
              <a:t>	Según la </a:t>
            </a:r>
            <a:r>
              <a:rPr lang="es-ES_tradnl" b="1" i="1" dirty="0" smtClean="0"/>
              <a:t>RAE</a:t>
            </a:r>
            <a:r>
              <a:rPr lang="es-ES_tradnl" dirty="0" smtClean="0"/>
              <a:t> una paradoja es una </a:t>
            </a:r>
            <a:r>
              <a:rPr lang="es-ES_tradnl" i="1" dirty="0" smtClean="0"/>
              <a:t>aserción inverosímil o absurda que se presenta con apariencias de verdadera. Dicho de otra forma, </a:t>
            </a:r>
            <a:r>
              <a:rPr lang="es-ES_tradnl" dirty="0" smtClean="0"/>
              <a:t>algo </a:t>
            </a:r>
            <a:r>
              <a:rPr lang="es-ES_tradnl" dirty="0" err="1" smtClean="0"/>
              <a:t>paradógico</a:t>
            </a:r>
            <a:r>
              <a:rPr lang="es-ES_tradnl" dirty="0" smtClean="0"/>
              <a:t> es aquello que </a:t>
            </a:r>
            <a:r>
              <a:rPr lang="es-ES_tradnl" i="1" dirty="0" smtClean="0"/>
              <a:t>parece lo contrario de lo que realmente es</a:t>
            </a:r>
            <a:r>
              <a:rPr lang="es-ES_tradnl" dirty="0" smtClean="0"/>
              <a:t>.</a:t>
            </a:r>
          </a:p>
          <a:p>
            <a:pPr algn="just">
              <a:tabLst>
                <a:tab pos="268288" algn="l"/>
              </a:tabLst>
            </a:pPr>
            <a:r>
              <a:rPr lang="es-ES_tradnl" dirty="0" smtClean="0"/>
              <a:t>	Preguntados los alumnos por lo que ocurrirá con las bolas cuando se sople entre ellas, la mayoría suele contestar que  </a:t>
            </a:r>
            <a:r>
              <a:rPr lang="es-ES_tradnl" b="1" i="1" dirty="0" smtClean="0"/>
              <a:t>se separarán</a:t>
            </a:r>
            <a:r>
              <a:rPr lang="es-ES_tradnl" dirty="0" smtClean="0"/>
              <a:t>.</a:t>
            </a:r>
            <a:endParaRPr lang="es-ES_tradnl" dirty="0" smtClean="0"/>
          </a:p>
          <a:p>
            <a:pPr algn="just">
              <a:tabLst>
                <a:tab pos="268288" algn="l"/>
              </a:tabLst>
            </a:pPr>
            <a:r>
              <a:rPr lang="es-ES_tradnl" dirty="0" smtClean="0"/>
              <a:t>	Al poner en marcha el soplador dirigiéndole hacia la zona entre las bolas, la velocidad del aire en esta zona es superior a la velocidad del aire en las zonas laterales en las que es muy pequeña. En consecuencia, según </a:t>
            </a:r>
            <a:r>
              <a:rPr lang="es-ES_tradnl" dirty="0" err="1" smtClean="0"/>
              <a:t>Bernoulli</a:t>
            </a:r>
            <a:r>
              <a:rPr lang="es-ES_tradnl" dirty="0" smtClean="0"/>
              <a:t>, la presión en los laterales es mayor que entre las bolas, determinando su acercamiento:</a:t>
            </a:r>
            <a:endParaRPr lang="es-ES_tradnl" dirty="0"/>
          </a:p>
        </p:txBody>
      </p:sp>
      <p:graphicFrame>
        <p:nvGraphicFramePr>
          <p:cNvPr id="12" name="11 Objeto"/>
          <p:cNvGraphicFramePr>
            <a:graphicFrameLocks noChangeAspect="1"/>
          </p:cNvGraphicFramePr>
          <p:nvPr/>
        </p:nvGraphicFramePr>
        <p:xfrm>
          <a:off x="5555488" y="5845302"/>
          <a:ext cx="2735072" cy="512826"/>
        </p:xfrm>
        <a:graphic>
          <a:graphicData uri="http://schemas.openxmlformats.org/presentationml/2006/ole">
            <p:oleObj spid="_x0000_s24578" name="Equation" r:id="rId4" imgW="812520" imgH="1522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5479" t="18703" r="28247" b="19781"/>
          <a:stretch>
            <a:fillRect/>
          </a:stretch>
        </p:blipFill>
        <p:spPr bwMode="auto">
          <a:xfrm>
            <a:off x="0" y="0"/>
            <a:ext cx="917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5479" t="18411" r="28082" b="20146"/>
          <a:stretch>
            <a:fillRect/>
          </a:stretch>
        </p:blipFill>
        <p:spPr bwMode="auto">
          <a:xfrm>
            <a:off x="0" y="0"/>
            <a:ext cx="92146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503" t="18210" r="28069" b="20064"/>
          <a:stretch>
            <a:fillRect/>
          </a:stretch>
        </p:blipFill>
        <p:spPr bwMode="auto">
          <a:xfrm>
            <a:off x="0" y="0"/>
            <a:ext cx="91702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58368" y="585216"/>
            <a:ext cx="7851648" cy="54498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_tradnl" sz="1400" dirty="0">
              <a:solidFill>
                <a:prstClr val="white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5632" y="758952"/>
            <a:ext cx="7388352" cy="5154168"/>
          </a:xfrm>
        </p:spPr>
        <p:txBody>
          <a:bodyPr>
            <a:noAutofit/>
          </a:bodyPr>
          <a:lstStyle/>
          <a:p>
            <a:pPr algn="just">
              <a:lnSpc>
                <a:spcPts val="2300"/>
              </a:lnSpc>
              <a:buNone/>
            </a:pPr>
            <a:r>
              <a:rPr lang="es-ES_tradnl" sz="1600" dirty="0" smtClean="0"/>
              <a:t>La interpretación de esta experiencia es idéntica a la dada en el punto 3 para </a:t>
            </a:r>
            <a:r>
              <a:rPr lang="es-ES_tradnl" sz="1600" b="1" i="1" dirty="0" smtClean="0"/>
              <a:t>Un globo.</a:t>
            </a:r>
          </a:p>
          <a:p>
            <a:pPr algn="just">
              <a:lnSpc>
                <a:spcPts val="2300"/>
              </a:lnSpc>
              <a:buNone/>
            </a:pPr>
            <a:r>
              <a:rPr lang="es-ES_tradnl" sz="1600" dirty="0" smtClean="0"/>
              <a:t>El </a:t>
            </a:r>
            <a:r>
              <a:rPr lang="es-ES_tradnl" sz="1600" dirty="0" smtClean="0"/>
              <a:t>proceso se realiza en tres etapas:</a:t>
            </a:r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 smtClean="0"/>
              <a:t>1. 	El agua hierve en atmósfera abierta durante un rato.</a:t>
            </a:r>
          </a:p>
          <a:p>
            <a:pPr marL="0" indent="0" algn="just">
              <a:lnSpc>
                <a:spcPts val="2300"/>
              </a:lnSpc>
              <a:buAutoNum type="arabicPeriod" startAt="2"/>
              <a:tabLst>
                <a:tab pos="268288" algn="l"/>
              </a:tabLst>
            </a:pPr>
            <a:r>
              <a:rPr lang="es-ES_tradnl" sz="1600" dirty="0" smtClean="0"/>
              <a:t> 	Se tapa el matraz con un tapón perforado con un tubo y se retira </a:t>
            </a:r>
            <a:r>
              <a:rPr lang="es-ES_tradnl" sz="1600" dirty="0" smtClean="0"/>
              <a:t>la fuente de </a:t>
            </a:r>
            <a:r>
              <a:rPr lang="es-ES_tradnl" sz="1600" dirty="0" smtClean="0"/>
              <a:t>calor.</a:t>
            </a:r>
          </a:p>
          <a:p>
            <a:pPr marL="0" indent="0" algn="just">
              <a:lnSpc>
                <a:spcPts val="2300"/>
              </a:lnSpc>
              <a:buFont typeface="Arial" pitchFamily="34" charset="0"/>
              <a:buAutoNum type="arabicPeriod" startAt="2"/>
              <a:tabLst>
                <a:tab pos="268288" algn="l"/>
              </a:tabLst>
            </a:pPr>
            <a:r>
              <a:rPr lang="es-ES_tradnl" sz="1600" b="1" dirty="0" smtClean="0"/>
              <a:t> 	¡¡¡</a:t>
            </a:r>
            <a:r>
              <a:rPr lang="es-ES_tradnl" sz="1600" b="1" dirty="0" smtClean="0"/>
              <a:t>El </a:t>
            </a:r>
            <a:r>
              <a:rPr lang="es-ES_tradnl" sz="1600" b="1" dirty="0" smtClean="0"/>
              <a:t>líquido asciende con violencia!!!</a:t>
            </a:r>
            <a:r>
              <a:rPr lang="es-ES_tradnl" sz="1600" dirty="0" smtClean="0"/>
              <a:t> </a:t>
            </a:r>
            <a:endParaRPr lang="es-ES_tradnl" sz="1600" dirty="0" smtClean="0"/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/>
              <a:t>	</a:t>
            </a:r>
            <a:r>
              <a:rPr lang="es-ES_tradnl" sz="1600" b="1" dirty="0" smtClean="0"/>
              <a:t>¿</a:t>
            </a:r>
            <a:r>
              <a:rPr lang="es-ES_tradnl" sz="1600" b="1" dirty="0" smtClean="0"/>
              <a:t>Por </a:t>
            </a:r>
            <a:r>
              <a:rPr lang="es-ES_tradnl" sz="1600" b="1" dirty="0" smtClean="0"/>
              <a:t>qué? </a:t>
            </a:r>
            <a:r>
              <a:rPr lang="es-ES_tradnl" sz="1600" dirty="0" smtClean="0"/>
              <a:t>La explicación reside en la 1ª etapa: al hervir el agua </a:t>
            </a:r>
            <a:r>
              <a:rPr lang="es-ES_tradnl" sz="1600" b="1" dirty="0" smtClean="0"/>
              <a:t>durante un rato </a:t>
            </a:r>
            <a:r>
              <a:rPr lang="es-ES_tradnl" sz="1600" dirty="0" smtClean="0"/>
              <a:t>en atmósfera abierta, el vapor producido desplaza al aire contenido en el matraz, aire que no podrá volver al matraz porque se lo </a:t>
            </a:r>
            <a:r>
              <a:rPr lang="es-ES_tradnl" sz="1600" dirty="0" smtClean="0"/>
              <a:t>va a impedir el tapón </a:t>
            </a:r>
            <a:r>
              <a:rPr lang="es-ES_tradnl" sz="1600" dirty="0" smtClean="0"/>
              <a:t>colocado en su boca.</a:t>
            </a:r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/>
              <a:t>	</a:t>
            </a:r>
            <a:r>
              <a:rPr lang="es-ES_tradnl" sz="1600" dirty="0" smtClean="0"/>
              <a:t>Una vez retirada la fuente de </a:t>
            </a:r>
            <a:r>
              <a:rPr lang="es-ES_tradnl" sz="1600" dirty="0" smtClean="0"/>
              <a:t>calor y colocado el tapón, </a:t>
            </a:r>
            <a:r>
              <a:rPr lang="es-ES_tradnl" sz="1600" dirty="0" smtClean="0"/>
              <a:t>al poco tiempo se </a:t>
            </a:r>
            <a:r>
              <a:rPr lang="es-ES_tradnl" sz="1600" dirty="0" smtClean="0"/>
              <a:t>produce el violento ascenso del líquido en forma de </a:t>
            </a:r>
            <a:r>
              <a:rPr lang="es-ES_tradnl" sz="1600" i="1" dirty="0" smtClean="0"/>
              <a:t>surtidor</a:t>
            </a:r>
            <a:r>
              <a:rPr lang="es-ES_tradnl" sz="1600" dirty="0" smtClean="0"/>
              <a:t>  debido a </a:t>
            </a:r>
            <a:r>
              <a:rPr lang="es-ES_tradnl" sz="1600" dirty="0" smtClean="0"/>
              <a:t>que el vapor de agua se enfría y se condensa </a:t>
            </a:r>
            <a:r>
              <a:rPr lang="es-ES_tradnl" sz="1600" b="1" i="1" dirty="0" smtClean="0">
                <a:solidFill>
                  <a:srgbClr val="FF0000"/>
                </a:solidFill>
              </a:rPr>
              <a:t>dejando un cierto vacío en el interior del matraz </a:t>
            </a:r>
            <a:r>
              <a:rPr lang="es-ES_tradnl" sz="1600" dirty="0" smtClean="0"/>
              <a:t>puesto que </a:t>
            </a:r>
            <a:r>
              <a:rPr lang="es-ES_tradnl" sz="1600" dirty="0" smtClean="0"/>
              <a:t>el aire que antes lo llenaba no ha podido volver a ocupar ese </a:t>
            </a:r>
            <a:r>
              <a:rPr lang="es-ES_tradnl" sz="1600" dirty="0" smtClean="0"/>
              <a:t>espacio.</a:t>
            </a:r>
          </a:p>
          <a:p>
            <a:pPr marL="0" indent="0" algn="just">
              <a:lnSpc>
                <a:spcPts val="2300"/>
              </a:lnSpc>
              <a:buNone/>
              <a:tabLst>
                <a:tab pos="268288" algn="l"/>
              </a:tabLst>
            </a:pPr>
            <a:r>
              <a:rPr lang="es-ES_tradnl" sz="1600" dirty="0" smtClean="0"/>
              <a:t>	</a:t>
            </a:r>
            <a:r>
              <a:rPr lang="es-ES_tradnl" sz="1600" dirty="0" smtClean="0"/>
              <a:t>Debido </a:t>
            </a:r>
            <a:r>
              <a:rPr lang="es-ES_tradnl" sz="1600" dirty="0" smtClean="0"/>
              <a:t>a este vacío, la presión en el exterior (la atmosférica</a:t>
            </a:r>
            <a:r>
              <a:rPr lang="es-ES_tradnl" sz="1600" dirty="0" smtClean="0"/>
              <a:t>), ejercida sobre a superficie libre del líquido situado en el vaso, es </a:t>
            </a:r>
            <a:r>
              <a:rPr lang="es-ES_tradnl" sz="1600" dirty="0" smtClean="0"/>
              <a:t>mucho mayor que en el interior del matraz, lo que determina que el </a:t>
            </a:r>
            <a:r>
              <a:rPr lang="es-ES_tradnl" sz="1600" dirty="0" smtClean="0"/>
              <a:t>líquido ascienda con cierta </a:t>
            </a:r>
            <a:r>
              <a:rPr lang="es-ES_tradnl" sz="1600" dirty="0" smtClean="0"/>
              <a:t>violencia.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5800" t="18611" r="28231" b="19694"/>
          <a:stretch>
            <a:fillRect/>
          </a:stretch>
        </p:blipFill>
        <p:spPr bwMode="auto">
          <a:xfrm>
            <a:off x="0" y="0"/>
            <a:ext cx="9144000" cy="690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5726" t="18703" r="28247" b="20365"/>
          <a:stretch>
            <a:fillRect/>
          </a:stretch>
        </p:blipFill>
        <p:spPr bwMode="auto">
          <a:xfrm>
            <a:off x="0" y="0"/>
            <a:ext cx="9209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34162" t="35861" r="32601" b="19769"/>
          <a:stretch>
            <a:fillRect/>
          </a:stretch>
        </p:blipFill>
        <p:spPr bwMode="auto">
          <a:xfrm>
            <a:off x="0" y="-1"/>
            <a:ext cx="9144000" cy="686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726" t="18557" r="28411" b="19718"/>
          <a:stretch>
            <a:fillRect/>
          </a:stretch>
        </p:blipFill>
        <p:spPr bwMode="auto">
          <a:xfrm>
            <a:off x="0" y="-1"/>
            <a:ext cx="9144000" cy="692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479" t="18995" r="28082" b="19343"/>
          <a:stretch>
            <a:fillRect/>
          </a:stretch>
        </p:blipFill>
        <p:spPr bwMode="auto">
          <a:xfrm>
            <a:off x="-1" y="0"/>
            <a:ext cx="91819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Rectángulo"/>
          <p:cNvSpPr/>
          <p:nvPr/>
        </p:nvSpPr>
        <p:spPr>
          <a:xfrm>
            <a:off x="560832" y="365760"/>
            <a:ext cx="8193024" cy="6083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mtClean="0">
              <a:solidFill>
                <a:srgbClr val="FFFFFF"/>
              </a:solidFill>
            </a:endParaRPr>
          </a:p>
        </p:txBody>
      </p:sp>
      <p:pic>
        <p:nvPicPr>
          <p:cNvPr id="53" name="Picture 23" descr="MCj043034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226755" y="1857947"/>
            <a:ext cx="873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Line 2"/>
          <p:cNvSpPr>
            <a:spLocks noChangeShapeType="1"/>
          </p:cNvSpPr>
          <p:nvPr/>
        </p:nvSpPr>
        <p:spPr bwMode="auto">
          <a:xfrm flipH="1">
            <a:off x="1774317" y="3297809"/>
            <a:ext cx="17351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55" name="Line 3"/>
          <p:cNvSpPr>
            <a:spLocks noChangeShapeType="1"/>
          </p:cNvSpPr>
          <p:nvPr/>
        </p:nvSpPr>
        <p:spPr bwMode="auto">
          <a:xfrm>
            <a:off x="6162167" y="3297809"/>
            <a:ext cx="1536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9817" y="1907159"/>
            <a:ext cx="1520825" cy="2738438"/>
            <a:chOff x="1438" y="1186"/>
            <a:chExt cx="958" cy="1725"/>
          </a:xfrm>
        </p:grpSpPr>
        <p:sp>
          <p:nvSpPr>
            <p:cNvPr id="135218" name="Freeform 5"/>
            <p:cNvSpPr>
              <a:spLocks/>
            </p:cNvSpPr>
            <p:nvPr/>
          </p:nvSpPr>
          <p:spPr bwMode="auto">
            <a:xfrm>
              <a:off x="2178" y="1186"/>
              <a:ext cx="213" cy="1720"/>
            </a:xfrm>
            <a:custGeom>
              <a:avLst/>
              <a:gdLst>
                <a:gd name="T0" fmla="*/ 108 w 213"/>
                <a:gd name="T1" fmla="*/ 38 h 1720"/>
                <a:gd name="T2" fmla="*/ 45 w 213"/>
                <a:gd name="T3" fmla="*/ 344 h 1720"/>
                <a:gd name="T4" fmla="*/ 12 w 213"/>
                <a:gd name="T5" fmla="*/ 662 h 1720"/>
                <a:gd name="T6" fmla="*/ 3 w 213"/>
                <a:gd name="T7" fmla="*/ 941 h 1720"/>
                <a:gd name="T8" fmla="*/ 27 w 213"/>
                <a:gd name="T9" fmla="*/ 1256 h 1720"/>
                <a:gd name="T10" fmla="*/ 69 w 213"/>
                <a:gd name="T11" fmla="*/ 1544 h 1720"/>
                <a:gd name="T12" fmla="*/ 108 w 213"/>
                <a:gd name="T13" fmla="*/ 1718 h 1720"/>
                <a:gd name="T14" fmla="*/ 147 w 213"/>
                <a:gd name="T15" fmla="*/ 1535 h 1720"/>
                <a:gd name="T16" fmla="*/ 189 w 213"/>
                <a:gd name="T17" fmla="*/ 1259 h 1720"/>
                <a:gd name="T18" fmla="*/ 210 w 213"/>
                <a:gd name="T19" fmla="*/ 968 h 1720"/>
                <a:gd name="T20" fmla="*/ 210 w 213"/>
                <a:gd name="T21" fmla="*/ 770 h 1720"/>
                <a:gd name="T22" fmla="*/ 201 w 213"/>
                <a:gd name="T23" fmla="*/ 575 h 1720"/>
                <a:gd name="T24" fmla="*/ 165 w 213"/>
                <a:gd name="T25" fmla="*/ 311 h 1720"/>
                <a:gd name="T26" fmla="*/ 129 w 213"/>
                <a:gd name="T27" fmla="*/ 113 h 1720"/>
                <a:gd name="T28" fmla="*/ 108 w 213"/>
                <a:gd name="T29" fmla="*/ 38 h 1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1720"/>
                <a:gd name="T47" fmla="*/ 213 w 213"/>
                <a:gd name="T48" fmla="*/ 1720 h 1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1720">
                  <a:moveTo>
                    <a:pt x="108" y="38"/>
                  </a:moveTo>
                  <a:cubicBezTo>
                    <a:pt x="94" y="76"/>
                    <a:pt x="61" y="240"/>
                    <a:pt x="45" y="344"/>
                  </a:cubicBezTo>
                  <a:cubicBezTo>
                    <a:pt x="29" y="448"/>
                    <a:pt x="19" y="563"/>
                    <a:pt x="12" y="662"/>
                  </a:cubicBezTo>
                  <a:cubicBezTo>
                    <a:pt x="5" y="761"/>
                    <a:pt x="0" y="842"/>
                    <a:pt x="3" y="941"/>
                  </a:cubicBezTo>
                  <a:cubicBezTo>
                    <a:pt x="6" y="1040"/>
                    <a:pt x="16" y="1156"/>
                    <a:pt x="27" y="1256"/>
                  </a:cubicBezTo>
                  <a:cubicBezTo>
                    <a:pt x="38" y="1356"/>
                    <a:pt x="56" y="1467"/>
                    <a:pt x="69" y="1544"/>
                  </a:cubicBezTo>
                  <a:cubicBezTo>
                    <a:pt x="82" y="1621"/>
                    <a:pt x="95" y="1720"/>
                    <a:pt x="108" y="1718"/>
                  </a:cubicBezTo>
                  <a:cubicBezTo>
                    <a:pt x="121" y="1716"/>
                    <a:pt x="134" y="1611"/>
                    <a:pt x="147" y="1535"/>
                  </a:cubicBezTo>
                  <a:cubicBezTo>
                    <a:pt x="160" y="1459"/>
                    <a:pt x="179" y="1353"/>
                    <a:pt x="189" y="1259"/>
                  </a:cubicBezTo>
                  <a:cubicBezTo>
                    <a:pt x="199" y="1165"/>
                    <a:pt x="207" y="1049"/>
                    <a:pt x="210" y="968"/>
                  </a:cubicBezTo>
                  <a:cubicBezTo>
                    <a:pt x="213" y="887"/>
                    <a:pt x="211" y="835"/>
                    <a:pt x="210" y="770"/>
                  </a:cubicBezTo>
                  <a:cubicBezTo>
                    <a:pt x="209" y="705"/>
                    <a:pt x="208" y="651"/>
                    <a:pt x="201" y="575"/>
                  </a:cubicBezTo>
                  <a:cubicBezTo>
                    <a:pt x="194" y="499"/>
                    <a:pt x="177" y="388"/>
                    <a:pt x="165" y="311"/>
                  </a:cubicBezTo>
                  <a:cubicBezTo>
                    <a:pt x="153" y="234"/>
                    <a:pt x="138" y="159"/>
                    <a:pt x="129" y="113"/>
                  </a:cubicBezTo>
                  <a:cubicBezTo>
                    <a:pt x="120" y="67"/>
                    <a:pt x="122" y="0"/>
                    <a:pt x="108" y="3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438" y="1214"/>
              <a:ext cx="958" cy="1697"/>
              <a:chOff x="338" y="1206"/>
              <a:chExt cx="958" cy="1697"/>
            </a:xfrm>
          </p:grpSpPr>
          <p:sp>
            <p:nvSpPr>
              <p:cNvPr id="135220" name="AutoShape 7"/>
              <p:cNvSpPr>
                <a:spLocks noChangeArrowheads="1"/>
              </p:cNvSpPr>
              <p:nvPr/>
            </p:nvSpPr>
            <p:spPr bwMode="auto">
              <a:xfrm>
                <a:off x="338" y="1207"/>
                <a:ext cx="848" cy="1696"/>
              </a:xfrm>
              <a:prstGeom prst="moon">
                <a:avLst>
                  <a:gd name="adj" fmla="val 87500"/>
                </a:avLst>
              </a:prstGeom>
              <a:solidFill>
                <a:srgbClr val="F29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21" name="Freeform 8"/>
              <p:cNvSpPr>
                <a:spLocks/>
              </p:cNvSpPr>
              <p:nvPr/>
            </p:nvSpPr>
            <p:spPr bwMode="auto">
              <a:xfrm>
                <a:off x="1188" y="1206"/>
                <a:ext cx="108" cy="1695"/>
              </a:xfrm>
              <a:custGeom>
                <a:avLst/>
                <a:gdLst>
                  <a:gd name="T0" fmla="*/ 3 w 108"/>
                  <a:gd name="T1" fmla="*/ 0 h 1695"/>
                  <a:gd name="T2" fmla="*/ 63 w 108"/>
                  <a:gd name="T3" fmla="*/ 297 h 1695"/>
                  <a:gd name="T4" fmla="*/ 99 w 108"/>
                  <a:gd name="T5" fmla="*/ 579 h 1695"/>
                  <a:gd name="T6" fmla="*/ 105 w 108"/>
                  <a:gd name="T7" fmla="*/ 936 h 1695"/>
                  <a:gd name="T8" fmla="*/ 78 w 108"/>
                  <a:gd name="T9" fmla="*/ 1290 h 1695"/>
                  <a:gd name="T10" fmla="*/ 33 w 108"/>
                  <a:gd name="T11" fmla="*/ 1557 h 1695"/>
                  <a:gd name="T12" fmla="*/ 0 w 108"/>
                  <a:gd name="T13" fmla="*/ 1695 h 16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"/>
                  <a:gd name="T22" fmla="*/ 0 h 1695"/>
                  <a:gd name="T23" fmla="*/ 108 w 108"/>
                  <a:gd name="T24" fmla="*/ 1695 h 169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" h="1695">
                    <a:moveTo>
                      <a:pt x="3" y="0"/>
                    </a:moveTo>
                    <a:cubicBezTo>
                      <a:pt x="25" y="100"/>
                      <a:pt x="47" y="201"/>
                      <a:pt x="63" y="297"/>
                    </a:cubicBezTo>
                    <a:cubicBezTo>
                      <a:pt x="79" y="393"/>
                      <a:pt x="92" y="473"/>
                      <a:pt x="99" y="579"/>
                    </a:cubicBezTo>
                    <a:cubicBezTo>
                      <a:pt x="106" y="685"/>
                      <a:pt x="108" y="818"/>
                      <a:pt x="105" y="936"/>
                    </a:cubicBezTo>
                    <a:cubicBezTo>
                      <a:pt x="102" y="1054"/>
                      <a:pt x="90" y="1187"/>
                      <a:pt x="78" y="1290"/>
                    </a:cubicBezTo>
                    <a:cubicBezTo>
                      <a:pt x="66" y="1393"/>
                      <a:pt x="46" y="1490"/>
                      <a:pt x="33" y="1557"/>
                    </a:cubicBezTo>
                    <a:cubicBezTo>
                      <a:pt x="20" y="1624"/>
                      <a:pt x="10" y="1659"/>
                      <a:pt x="0" y="16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28361" name="Line 9"/>
          <p:cNvSpPr>
            <a:spLocks noChangeShapeType="1"/>
          </p:cNvSpPr>
          <p:nvPr/>
        </p:nvSpPr>
        <p:spPr bwMode="auto">
          <a:xfrm rot="1106097">
            <a:off x="6101842" y="3816922"/>
            <a:ext cx="868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2" name="Rectangle 10"/>
          <p:cNvSpPr>
            <a:spLocks noChangeArrowheads="1"/>
          </p:cNvSpPr>
          <p:nvPr/>
        </p:nvSpPr>
        <p:spPr bwMode="auto">
          <a:xfrm rot="1198185">
            <a:off x="6379655" y="3620072"/>
            <a:ext cx="431800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3" name="Rectangle 11"/>
          <p:cNvSpPr>
            <a:spLocks noChangeArrowheads="1"/>
          </p:cNvSpPr>
          <p:nvPr/>
        </p:nvSpPr>
        <p:spPr bwMode="auto">
          <a:xfrm rot="1248399">
            <a:off x="6465380" y="3731197"/>
            <a:ext cx="144462" cy="2873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4" name="Rectangle 12"/>
          <p:cNvSpPr>
            <a:spLocks noChangeArrowheads="1"/>
          </p:cNvSpPr>
          <p:nvPr/>
        </p:nvSpPr>
        <p:spPr bwMode="auto">
          <a:xfrm rot="1160810">
            <a:off x="6519355" y="3620072"/>
            <a:ext cx="144462" cy="20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5" name="Rectangle 13"/>
          <p:cNvSpPr>
            <a:spLocks noChangeArrowheads="1"/>
          </p:cNvSpPr>
          <p:nvPr/>
        </p:nvSpPr>
        <p:spPr bwMode="auto">
          <a:xfrm rot="1040067">
            <a:off x="6422517" y="3951859"/>
            <a:ext cx="144463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6" name="Rectangle 14"/>
          <p:cNvSpPr>
            <a:spLocks noChangeArrowheads="1"/>
          </p:cNvSpPr>
          <p:nvPr/>
        </p:nvSpPr>
        <p:spPr bwMode="auto">
          <a:xfrm rot="1198606">
            <a:off x="6482842" y="3620072"/>
            <a:ext cx="223838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7" name="Line 15"/>
          <p:cNvSpPr>
            <a:spLocks noChangeShapeType="1"/>
          </p:cNvSpPr>
          <p:nvPr/>
        </p:nvSpPr>
        <p:spPr bwMode="auto">
          <a:xfrm rot="1106097">
            <a:off x="6058980" y="3943922"/>
            <a:ext cx="8683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8" name="Line 16"/>
          <p:cNvSpPr>
            <a:spLocks noChangeShapeType="1"/>
          </p:cNvSpPr>
          <p:nvPr/>
        </p:nvSpPr>
        <p:spPr bwMode="auto">
          <a:xfrm>
            <a:off x="6951155" y="4031234"/>
            <a:ext cx="587375" cy="173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8369" name="Text Box 17"/>
          <p:cNvSpPr txBox="1">
            <a:spLocks noChangeArrowheads="1"/>
          </p:cNvSpPr>
          <p:nvPr/>
        </p:nvSpPr>
        <p:spPr bwMode="auto">
          <a:xfrm>
            <a:off x="7313105" y="3797872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>
                <a:solidFill>
                  <a:srgbClr val="000000"/>
                </a:solidFill>
              </a:rPr>
              <a:t>aire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658805" y="1934147"/>
            <a:ext cx="1522412" cy="2709862"/>
            <a:chOff x="2735" y="1203"/>
            <a:chExt cx="959" cy="1707"/>
          </a:xfrm>
        </p:grpSpPr>
        <p:sp>
          <p:nvSpPr>
            <p:cNvPr id="135215" name="AutoShape 19"/>
            <p:cNvSpPr>
              <a:spLocks noChangeArrowheads="1"/>
            </p:cNvSpPr>
            <p:nvPr/>
          </p:nvSpPr>
          <p:spPr bwMode="auto">
            <a:xfrm flipH="1">
              <a:off x="2846" y="1209"/>
              <a:ext cx="848" cy="1696"/>
            </a:xfrm>
            <a:prstGeom prst="moon">
              <a:avLst>
                <a:gd name="adj" fmla="val 87500"/>
              </a:avLst>
            </a:prstGeom>
            <a:solidFill>
              <a:srgbClr val="F29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216" name="Freeform 20"/>
            <p:cNvSpPr>
              <a:spLocks/>
            </p:cNvSpPr>
            <p:nvPr/>
          </p:nvSpPr>
          <p:spPr bwMode="auto">
            <a:xfrm>
              <a:off x="2741" y="1203"/>
              <a:ext cx="241" cy="1707"/>
            </a:xfrm>
            <a:custGeom>
              <a:avLst/>
              <a:gdLst>
                <a:gd name="T0" fmla="*/ 102 w 241"/>
                <a:gd name="T1" fmla="*/ 8 h 1707"/>
                <a:gd name="T2" fmla="*/ 72 w 241"/>
                <a:gd name="T3" fmla="*/ 158 h 1707"/>
                <a:gd name="T4" fmla="*/ 27 w 241"/>
                <a:gd name="T5" fmla="*/ 407 h 1707"/>
                <a:gd name="T6" fmla="*/ 6 w 241"/>
                <a:gd name="T7" fmla="*/ 605 h 1707"/>
                <a:gd name="T8" fmla="*/ 0 w 241"/>
                <a:gd name="T9" fmla="*/ 839 h 1707"/>
                <a:gd name="T10" fmla="*/ 6 w 241"/>
                <a:gd name="T11" fmla="*/ 1061 h 1707"/>
                <a:gd name="T12" fmla="*/ 27 w 241"/>
                <a:gd name="T13" fmla="*/ 1292 h 1707"/>
                <a:gd name="T14" fmla="*/ 66 w 241"/>
                <a:gd name="T15" fmla="*/ 1535 h 1707"/>
                <a:gd name="T16" fmla="*/ 102 w 241"/>
                <a:gd name="T17" fmla="*/ 1697 h 1707"/>
                <a:gd name="T18" fmla="*/ 177 w 241"/>
                <a:gd name="T19" fmla="*/ 1472 h 1707"/>
                <a:gd name="T20" fmla="*/ 234 w 241"/>
                <a:gd name="T21" fmla="*/ 953 h 1707"/>
                <a:gd name="T22" fmla="*/ 216 w 241"/>
                <a:gd name="T23" fmla="*/ 563 h 1707"/>
                <a:gd name="T24" fmla="*/ 168 w 241"/>
                <a:gd name="T25" fmla="*/ 206 h 1707"/>
                <a:gd name="T26" fmla="*/ 102 w 241"/>
                <a:gd name="T27" fmla="*/ 8 h 17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707"/>
                <a:gd name="T44" fmla="*/ 241 w 241"/>
                <a:gd name="T45" fmla="*/ 1707 h 17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707">
                  <a:moveTo>
                    <a:pt x="102" y="8"/>
                  </a:moveTo>
                  <a:cubicBezTo>
                    <a:pt x="86" y="0"/>
                    <a:pt x="84" y="92"/>
                    <a:pt x="72" y="158"/>
                  </a:cubicBezTo>
                  <a:cubicBezTo>
                    <a:pt x="60" y="224"/>
                    <a:pt x="38" y="333"/>
                    <a:pt x="27" y="407"/>
                  </a:cubicBezTo>
                  <a:cubicBezTo>
                    <a:pt x="16" y="481"/>
                    <a:pt x="11" y="533"/>
                    <a:pt x="6" y="605"/>
                  </a:cubicBezTo>
                  <a:cubicBezTo>
                    <a:pt x="1" y="677"/>
                    <a:pt x="0" y="763"/>
                    <a:pt x="0" y="839"/>
                  </a:cubicBezTo>
                  <a:cubicBezTo>
                    <a:pt x="0" y="915"/>
                    <a:pt x="1" y="985"/>
                    <a:pt x="6" y="1061"/>
                  </a:cubicBezTo>
                  <a:cubicBezTo>
                    <a:pt x="11" y="1137"/>
                    <a:pt x="17" y="1213"/>
                    <a:pt x="27" y="1292"/>
                  </a:cubicBezTo>
                  <a:cubicBezTo>
                    <a:pt x="37" y="1371"/>
                    <a:pt x="54" y="1468"/>
                    <a:pt x="66" y="1535"/>
                  </a:cubicBezTo>
                  <a:cubicBezTo>
                    <a:pt x="78" y="1602"/>
                    <a:pt x="84" y="1707"/>
                    <a:pt x="102" y="1697"/>
                  </a:cubicBezTo>
                  <a:cubicBezTo>
                    <a:pt x="120" y="1687"/>
                    <a:pt x="155" y="1596"/>
                    <a:pt x="177" y="1472"/>
                  </a:cubicBezTo>
                  <a:cubicBezTo>
                    <a:pt x="199" y="1348"/>
                    <a:pt x="227" y="1105"/>
                    <a:pt x="234" y="953"/>
                  </a:cubicBezTo>
                  <a:cubicBezTo>
                    <a:pt x="241" y="801"/>
                    <a:pt x="227" y="687"/>
                    <a:pt x="216" y="563"/>
                  </a:cubicBezTo>
                  <a:cubicBezTo>
                    <a:pt x="205" y="439"/>
                    <a:pt x="186" y="298"/>
                    <a:pt x="168" y="206"/>
                  </a:cubicBezTo>
                  <a:cubicBezTo>
                    <a:pt x="150" y="114"/>
                    <a:pt x="118" y="16"/>
                    <a:pt x="102" y="8"/>
                  </a:cubicBezTo>
                  <a:close/>
                </a:path>
              </a:pathLst>
            </a:custGeom>
            <a:solidFill>
              <a:srgbClr val="F29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217" name="Freeform 21"/>
            <p:cNvSpPr>
              <a:spLocks/>
            </p:cNvSpPr>
            <p:nvPr/>
          </p:nvSpPr>
          <p:spPr bwMode="auto">
            <a:xfrm flipH="1">
              <a:off x="2735" y="1208"/>
              <a:ext cx="108" cy="1695"/>
            </a:xfrm>
            <a:custGeom>
              <a:avLst/>
              <a:gdLst>
                <a:gd name="T0" fmla="*/ 3 w 108"/>
                <a:gd name="T1" fmla="*/ 0 h 1695"/>
                <a:gd name="T2" fmla="*/ 63 w 108"/>
                <a:gd name="T3" fmla="*/ 297 h 1695"/>
                <a:gd name="T4" fmla="*/ 99 w 108"/>
                <a:gd name="T5" fmla="*/ 579 h 1695"/>
                <a:gd name="T6" fmla="*/ 105 w 108"/>
                <a:gd name="T7" fmla="*/ 936 h 1695"/>
                <a:gd name="T8" fmla="*/ 78 w 108"/>
                <a:gd name="T9" fmla="*/ 1290 h 1695"/>
                <a:gd name="T10" fmla="*/ 33 w 108"/>
                <a:gd name="T11" fmla="*/ 1557 h 1695"/>
                <a:gd name="T12" fmla="*/ 0 w 108"/>
                <a:gd name="T13" fmla="*/ 1695 h 1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"/>
                <a:gd name="T22" fmla="*/ 0 h 1695"/>
                <a:gd name="T23" fmla="*/ 108 w 108"/>
                <a:gd name="T24" fmla="*/ 1695 h 16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" h="1695">
                  <a:moveTo>
                    <a:pt x="3" y="0"/>
                  </a:moveTo>
                  <a:cubicBezTo>
                    <a:pt x="25" y="100"/>
                    <a:pt x="47" y="201"/>
                    <a:pt x="63" y="297"/>
                  </a:cubicBezTo>
                  <a:cubicBezTo>
                    <a:pt x="79" y="393"/>
                    <a:pt x="92" y="473"/>
                    <a:pt x="99" y="579"/>
                  </a:cubicBezTo>
                  <a:cubicBezTo>
                    <a:pt x="106" y="685"/>
                    <a:pt x="108" y="818"/>
                    <a:pt x="105" y="936"/>
                  </a:cubicBezTo>
                  <a:cubicBezTo>
                    <a:pt x="102" y="1054"/>
                    <a:pt x="90" y="1187"/>
                    <a:pt x="78" y="1290"/>
                  </a:cubicBezTo>
                  <a:cubicBezTo>
                    <a:pt x="66" y="1393"/>
                    <a:pt x="46" y="1490"/>
                    <a:pt x="33" y="1557"/>
                  </a:cubicBezTo>
                  <a:cubicBezTo>
                    <a:pt x="20" y="1624"/>
                    <a:pt x="10" y="1659"/>
                    <a:pt x="0" y="169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5184" name="Rectangle 22"/>
          <p:cNvSpPr>
            <a:spLocks noChangeArrowheads="1"/>
          </p:cNvSpPr>
          <p:nvPr/>
        </p:nvSpPr>
        <p:spPr bwMode="auto">
          <a:xfrm rot="1054421">
            <a:off x="6092910" y="3697705"/>
            <a:ext cx="95250" cy="1113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774442" y="1234059"/>
            <a:ext cx="4119563" cy="4122738"/>
            <a:chOff x="1548" y="762"/>
            <a:chExt cx="2595" cy="2597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548" y="762"/>
              <a:ext cx="2274" cy="2597"/>
              <a:chOff x="1548" y="762"/>
              <a:chExt cx="2274" cy="2597"/>
            </a:xfrm>
          </p:grpSpPr>
          <p:sp>
            <p:nvSpPr>
              <p:cNvPr id="135204" name="Line 25"/>
              <p:cNvSpPr>
                <a:spLocks noChangeShapeType="1"/>
              </p:cNvSpPr>
              <p:nvPr/>
            </p:nvSpPr>
            <p:spPr bwMode="auto">
              <a:xfrm>
                <a:off x="2844" y="762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05" name="Line 26"/>
              <p:cNvSpPr>
                <a:spLocks noChangeShapeType="1"/>
              </p:cNvSpPr>
              <p:nvPr/>
            </p:nvSpPr>
            <p:spPr bwMode="auto">
              <a:xfrm flipV="1">
                <a:off x="2844" y="2905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06" name="Line 27"/>
              <p:cNvSpPr>
                <a:spLocks noChangeShapeType="1"/>
              </p:cNvSpPr>
              <p:nvPr/>
            </p:nvSpPr>
            <p:spPr bwMode="auto">
              <a:xfrm>
                <a:off x="1852" y="1231"/>
                <a:ext cx="317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07" name="Line 28"/>
              <p:cNvSpPr>
                <a:spLocks noChangeShapeType="1"/>
              </p:cNvSpPr>
              <p:nvPr/>
            </p:nvSpPr>
            <p:spPr bwMode="auto">
              <a:xfrm>
                <a:off x="1548" y="2069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08" name="Line 29"/>
              <p:cNvSpPr>
                <a:spLocks noChangeShapeType="1"/>
              </p:cNvSpPr>
              <p:nvPr/>
            </p:nvSpPr>
            <p:spPr bwMode="auto">
              <a:xfrm flipV="1">
                <a:off x="1860" y="2578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09" name="Line 30"/>
              <p:cNvSpPr>
                <a:spLocks noChangeShapeType="1"/>
              </p:cNvSpPr>
              <p:nvPr/>
            </p:nvSpPr>
            <p:spPr bwMode="auto">
              <a:xfrm flipH="1">
                <a:off x="3505" y="1216"/>
                <a:ext cx="317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10" name="Line 31"/>
              <p:cNvSpPr>
                <a:spLocks noChangeShapeType="1"/>
              </p:cNvSpPr>
              <p:nvPr/>
            </p:nvSpPr>
            <p:spPr bwMode="auto">
              <a:xfrm flipH="1" flipV="1">
                <a:off x="3496" y="2594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11" name="Line 32"/>
              <p:cNvSpPr>
                <a:spLocks noChangeShapeType="1"/>
              </p:cNvSpPr>
              <p:nvPr/>
            </p:nvSpPr>
            <p:spPr bwMode="auto">
              <a:xfrm rot="20407661" flipV="1">
                <a:off x="2254" y="2882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12" name="Line 33"/>
              <p:cNvSpPr>
                <a:spLocks noChangeShapeType="1"/>
              </p:cNvSpPr>
              <p:nvPr/>
            </p:nvSpPr>
            <p:spPr bwMode="auto">
              <a:xfrm rot="1192339">
                <a:off x="2202" y="950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13" name="Line 34"/>
              <p:cNvSpPr>
                <a:spLocks noChangeShapeType="1"/>
              </p:cNvSpPr>
              <p:nvPr/>
            </p:nvSpPr>
            <p:spPr bwMode="auto">
              <a:xfrm rot="1192339" flipH="1" flipV="1">
                <a:off x="3080" y="2882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214" name="Line 35"/>
              <p:cNvSpPr>
                <a:spLocks noChangeShapeType="1"/>
              </p:cNvSpPr>
              <p:nvPr/>
            </p:nvSpPr>
            <p:spPr bwMode="auto">
              <a:xfrm rot="20407661" flipH="1">
                <a:off x="3180" y="948"/>
                <a:ext cx="317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_trad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35203" name="Line 36"/>
            <p:cNvSpPr>
              <a:spLocks noChangeShapeType="1"/>
            </p:cNvSpPr>
            <p:nvPr/>
          </p:nvSpPr>
          <p:spPr bwMode="auto">
            <a:xfrm flipH="1">
              <a:off x="3689" y="2060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3461830" y="2343722"/>
            <a:ext cx="2714625" cy="1892300"/>
            <a:chOff x="1981" y="1461"/>
            <a:chExt cx="1710" cy="1192"/>
          </a:xfrm>
        </p:grpSpPr>
        <p:sp>
          <p:nvSpPr>
            <p:cNvPr id="135196" name="Line 38"/>
            <p:cNvSpPr>
              <a:spLocks noChangeShapeType="1"/>
            </p:cNvSpPr>
            <p:nvPr/>
          </p:nvSpPr>
          <p:spPr bwMode="auto">
            <a:xfrm flipH="1" flipV="1">
              <a:off x="2204" y="1481"/>
              <a:ext cx="317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197" name="Line 39"/>
            <p:cNvSpPr>
              <a:spLocks noChangeShapeType="1"/>
            </p:cNvSpPr>
            <p:nvPr/>
          </p:nvSpPr>
          <p:spPr bwMode="auto">
            <a:xfrm flipH="1">
              <a:off x="1981" y="2069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198" name="Line 40"/>
            <p:cNvSpPr>
              <a:spLocks noChangeShapeType="1"/>
            </p:cNvSpPr>
            <p:nvPr/>
          </p:nvSpPr>
          <p:spPr bwMode="auto">
            <a:xfrm flipH="1">
              <a:off x="2224" y="2334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199" name="Line 41"/>
            <p:cNvSpPr>
              <a:spLocks noChangeShapeType="1"/>
            </p:cNvSpPr>
            <p:nvPr/>
          </p:nvSpPr>
          <p:spPr bwMode="auto">
            <a:xfrm>
              <a:off x="3169" y="2381"/>
              <a:ext cx="272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200" name="Line 42"/>
            <p:cNvSpPr>
              <a:spLocks noChangeShapeType="1"/>
            </p:cNvSpPr>
            <p:nvPr/>
          </p:nvSpPr>
          <p:spPr bwMode="auto">
            <a:xfrm>
              <a:off x="3238" y="2069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201" name="Line 43"/>
            <p:cNvSpPr>
              <a:spLocks noChangeShapeType="1"/>
            </p:cNvSpPr>
            <p:nvPr/>
          </p:nvSpPr>
          <p:spPr bwMode="auto">
            <a:xfrm flipV="1">
              <a:off x="3130" y="1461"/>
              <a:ext cx="318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38 Grupo"/>
          <p:cNvGrpSpPr>
            <a:grpSpLocks/>
          </p:cNvGrpSpPr>
          <p:nvPr/>
        </p:nvGrpSpPr>
        <p:grpSpPr bwMode="auto">
          <a:xfrm>
            <a:off x="2328355" y="1292797"/>
            <a:ext cx="5053012" cy="4073525"/>
            <a:chOff x="2011679" y="1268413"/>
            <a:chExt cx="5052696" cy="4073525"/>
          </a:xfrm>
        </p:grpSpPr>
        <p:sp>
          <p:nvSpPr>
            <p:cNvPr id="135192" name="48 CuadroTexto"/>
            <p:cNvSpPr txBox="1">
              <a:spLocks noChangeArrowheads="1"/>
            </p:cNvSpPr>
            <p:nvPr/>
          </p:nvSpPr>
          <p:spPr bwMode="auto">
            <a:xfrm rot="1967905">
              <a:off x="5029200" y="1268413"/>
              <a:ext cx="20351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>
                  <a:solidFill>
                    <a:srgbClr val="000000"/>
                  </a:solidFill>
                  <a:latin typeface="Calibri" pitchFamily="34" charset="0"/>
                </a:rPr>
                <a:t>Presión atmosférica</a:t>
              </a:r>
            </a:p>
          </p:txBody>
        </p:sp>
        <p:sp>
          <p:nvSpPr>
            <p:cNvPr id="135193" name="49 CuadroTexto"/>
            <p:cNvSpPr txBox="1">
              <a:spLocks noChangeArrowheads="1"/>
            </p:cNvSpPr>
            <p:nvPr/>
          </p:nvSpPr>
          <p:spPr bwMode="auto">
            <a:xfrm rot="-2079479">
              <a:off x="2011679" y="1371599"/>
              <a:ext cx="2035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>
                  <a:solidFill>
                    <a:srgbClr val="000000"/>
                  </a:solidFill>
                  <a:latin typeface="Calibri" pitchFamily="34" charset="0"/>
                </a:rPr>
                <a:t>Presión atmosférica</a:t>
              </a:r>
            </a:p>
          </p:txBody>
        </p:sp>
        <p:sp>
          <p:nvSpPr>
            <p:cNvPr id="135194" name="50 CuadroTexto"/>
            <p:cNvSpPr txBox="1">
              <a:spLocks noChangeArrowheads="1"/>
            </p:cNvSpPr>
            <p:nvPr/>
          </p:nvSpPr>
          <p:spPr bwMode="auto">
            <a:xfrm rot="2163369">
              <a:off x="2125979" y="4789487"/>
              <a:ext cx="20351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>
                  <a:solidFill>
                    <a:srgbClr val="000000"/>
                  </a:solidFill>
                  <a:latin typeface="Calibri" pitchFamily="34" charset="0"/>
                </a:rPr>
                <a:t>Presión atmosférica</a:t>
              </a:r>
            </a:p>
          </p:txBody>
        </p:sp>
        <p:sp>
          <p:nvSpPr>
            <p:cNvPr id="135195" name="51 CuadroTexto"/>
            <p:cNvSpPr txBox="1">
              <a:spLocks noChangeArrowheads="1"/>
            </p:cNvSpPr>
            <p:nvPr/>
          </p:nvSpPr>
          <p:spPr bwMode="auto">
            <a:xfrm rot="19632095" flipH="1">
              <a:off x="4892675" y="4972050"/>
              <a:ext cx="20335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>
                  <a:solidFill>
                    <a:srgbClr val="000000"/>
                  </a:solidFill>
                  <a:latin typeface="Calibri" pitchFamily="34" charset="0"/>
                </a:rPr>
                <a:t>Presión atmosférica</a:t>
              </a:r>
            </a:p>
          </p:txBody>
        </p:sp>
      </p:grpSp>
      <p:grpSp>
        <p:nvGrpSpPr>
          <p:cNvPr id="9" name="43 Grupo"/>
          <p:cNvGrpSpPr>
            <a:grpSpLocks/>
          </p:cNvGrpSpPr>
          <p:nvPr/>
        </p:nvGrpSpPr>
        <p:grpSpPr bwMode="auto">
          <a:xfrm>
            <a:off x="4292092" y="2300859"/>
            <a:ext cx="976313" cy="2046288"/>
            <a:chOff x="3975100" y="2276475"/>
            <a:chExt cx="976313" cy="2046288"/>
          </a:xfrm>
        </p:grpSpPr>
        <p:sp>
          <p:nvSpPr>
            <p:cNvPr id="135190" name="43 CuadroTexto"/>
            <p:cNvSpPr txBox="1">
              <a:spLocks noChangeArrowheads="1"/>
            </p:cNvSpPr>
            <p:nvPr/>
          </p:nvSpPr>
          <p:spPr bwMode="auto">
            <a:xfrm rot="-5400000">
              <a:off x="3748881" y="3120232"/>
              <a:ext cx="2035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>
                  <a:solidFill>
                    <a:srgbClr val="000000"/>
                  </a:solidFill>
                  <a:latin typeface="Calibri" pitchFamily="34" charset="0"/>
                </a:rPr>
                <a:t>Presión atmosférica</a:t>
              </a:r>
            </a:p>
          </p:txBody>
        </p:sp>
        <p:sp>
          <p:nvSpPr>
            <p:cNvPr id="135191" name="44 CuadroTexto"/>
            <p:cNvSpPr txBox="1">
              <a:spLocks noChangeArrowheads="1"/>
            </p:cNvSpPr>
            <p:nvPr/>
          </p:nvSpPr>
          <p:spPr bwMode="auto">
            <a:xfrm rot="5400000">
              <a:off x="3142456" y="3109119"/>
              <a:ext cx="2035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>
                  <a:solidFill>
                    <a:srgbClr val="000000"/>
                  </a:solidFill>
                  <a:latin typeface="Calibri" pitchFamily="34" charset="0"/>
                </a:rPr>
                <a:t>Presión atmosférica</a:t>
              </a:r>
            </a:p>
          </p:txBody>
        </p:sp>
      </p:grpSp>
      <p:sp>
        <p:nvSpPr>
          <p:cNvPr id="55" name="54 CuadroTexto"/>
          <p:cNvSpPr txBox="1">
            <a:spLocks noChangeArrowheads="1"/>
          </p:cNvSpPr>
          <p:nvPr/>
        </p:nvSpPr>
        <p:spPr bwMode="auto">
          <a:xfrm>
            <a:off x="4774692" y="3088259"/>
            <a:ext cx="1120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>
                <a:solidFill>
                  <a:srgbClr val="000000"/>
                </a:solidFill>
                <a:latin typeface="Calibri" pitchFamily="34" charset="0"/>
              </a:rPr>
              <a:t>VACÍO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4340352" y="524256"/>
            <a:ext cx="902208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err="1" smtClean="0"/>
              <a:t>click</a:t>
            </a:r>
            <a:endParaRPr lang="es-ES_trad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93 L 0.07708 0.05092 " pathEditMode="relative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7 L 0.09827 -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9 -0.0155 L 0.04635 0.01549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1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28355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28354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 animBg="1"/>
      <p:bldP spid="228354" grpId="1" animBg="1"/>
      <p:bldP spid="228355" grpId="0" animBg="1"/>
      <p:bldP spid="228355" grpId="1" animBg="1"/>
      <p:bldP spid="228361" grpId="0" animBg="1"/>
      <p:bldP spid="228362" grpId="0" animBg="1"/>
      <p:bldP spid="228362" grpId="1" animBg="1"/>
      <p:bldP spid="228362" grpId="2" animBg="1"/>
      <p:bldP spid="228363" grpId="0" animBg="1"/>
      <p:bldP spid="228363" grpId="1" animBg="1"/>
      <p:bldP spid="228363" grpId="2" animBg="1"/>
      <p:bldP spid="228364" grpId="0" animBg="1"/>
      <p:bldP spid="228365" grpId="0" animBg="1"/>
      <p:bldP spid="228366" grpId="0" animBg="1"/>
      <p:bldP spid="228367" grpId="0" animBg="1"/>
      <p:bldP spid="228368" grpId="0" animBg="1"/>
      <p:bldP spid="228368" grpId="1" animBg="1"/>
      <p:bldP spid="228368" grpId="2" animBg="1"/>
      <p:bldP spid="228369" grpId="0"/>
      <p:bldP spid="228369" grpId="1"/>
      <p:bldP spid="55" grpId="0"/>
      <p:bldP spid="56" grpId="0" animBg="1"/>
      <p:bldP spid="56" grpId="1" animBg="1"/>
      <p:bldP spid="56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1158240" y="999744"/>
            <a:ext cx="6864096" cy="13898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mtClean="0">
              <a:solidFill>
                <a:srgbClr val="FFFFFF"/>
              </a:solidFill>
            </a:endParaRPr>
          </a:p>
        </p:txBody>
      </p:sp>
      <p:graphicFrame>
        <p:nvGraphicFramePr>
          <p:cNvPr id="229378" name="Group 2"/>
          <p:cNvGraphicFramePr>
            <a:graphicFrameLocks noGrp="1"/>
          </p:cNvGraphicFramePr>
          <p:nvPr/>
        </p:nvGraphicFramePr>
        <p:xfrm>
          <a:off x="1158240" y="2548255"/>
          <a:ext cx="6876288" cy="4083243"/>
        </p:xfrm>
        <a:graphic>
          <a:graphicData uri="http://schemas.openxmlformats.org/drawingml/2006/table">
            <a:tbl>
              <a:tblPr/>
              <a:tblGrid>
                <a:gridCol w="1938528"/>
                <a:gridCol w="2438400"/>
                <a:gridCol w="249936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(metros)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Fuerza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Newtons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Fuerza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kp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“kilos”)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12.730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50.920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5.200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114.600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11.700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0,4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203.700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20.800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0,5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318.200</a:t>
                      </a:r>
                      <a:endParaRPr kumimoji="0" lang="es-E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32.500</a:t>
                      </a:r>
                      <a:endParaRPr kumimoji="0" lang="es-ES" sz="2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82" name="Text Box 32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400" b="1">
                <a:solidFill>
                  <a:srgbClr val="FFFFFF"/>
                </a:solidFill>
              </a:rPr>
              <a:t>Fuerza que hay que aplicar sobre los hemisferios para separarlos, en función de su radio.</a:t>
            </a:r>
          </a:p>
        </p:txBody>
      </p:sp>
      <p:graphicFrame>
        <p:nvGraphicFramePr>
          <p:cNvPr id="229409" name="Object 33"/>
          <p:cNvGraphicFramePr>
            <a:graphicFrameLocks noChangeAspect="1"/>
          </p:cNvGraphicFramePr>
          <p:nvPr/>
        </p:nvGraphicFramePr>
        <p:xfrm>
          <a:off x="1560576" y="993362"/>
          <a:ext cx="6205474" cy="556545"/>
        </p:xfrm>
        <a:graphic>
          <a:graphicData uri="http://schemas.openxmlformats.org/presentationml/2006/ole">
            <p:oleObj spid="_x0000_s28674" name="Equation" r:id="rId3" imgW="1841400" imgH="164880" progId="Equation.DSMT4">
              <p:embed/>
            </p:oleObj>
          </a:graphicData>
        </a:graphic>
      </p:graphicFrame>
      <p:graphicFrame>
        <p:nvGraphicFramePr>
          <p:cNvPr id="229410" name="Object 34"/>
          <p:cNvGraphicFramePr>
            <a:graphicFrameLocks noChangeAspect="1"/>
          </p:cNvGraphicFramePr>
          <p:nvPr/>
        </p:nvGraphicFramePr>
        <p:xfrm>
          <a:off x="1498600" y="1493838"/>
          <a:ext cx="6227763" cy="762000"/>
        </p:xfrm>
        <a:graphic>
          <a:graphicData uri="http://schemas.openxmlformats.org/presentationml/2006/ole">
            <p:oleObj spid="_x0000_s28675" name="Equation" r:id="rId4" imgW="2908080" imgH="355320" progId="Equation.DSMT4">
              <p:embed/>
            </p:oleObj>
          </a:graphicData>
        </a:graphic>
      </p:graphicFrame>
      <p:sp>
        <p:nvSpPr>
          <p:cNvPr id="229411" name="Rectangle 35"/>
          <p:cNvSpPr>
            <a:spLocks noChangeArrowheads="1"/>
          </p:cNvSpPr>
          <p:nvPr/>
        </p:nvSpPr>
        <p:spPr bwMode="auto">
          <a:xfrm>
            <a:off x="1656906" y="3356483"/>
            <a:ext cx="1358900" cy="48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2" name="Rectangle 36"/>
          <p:cNvSpPr>
            <a:spLocks noChangeArrowheads="1"/>
          </p:cNvSpPr>
          <p:nvPr/>
        </p:nvSpPr>
        <p:spPr bwMode="auto">
          <a:xfrm>
            <a:off x="3644900" y="3356483"/>
            <a:ext cx="1358900" cy="48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3" name="Rectangle 37"/>
          <p:cNvSpPr>
            <a:spLocks noChangeArrowheads="1"/>
          </p:cNvSpPr>
          <p:nvPr/>
        </p:nvSpPr>
        <p:spPr bwMode="auto">
          <a:xfrm>
            <a:off x="5857875" y="3356483"/>
            <a:ext cx="1358900" cy="48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4" name="Rectangle 38"/>
          <p:cNvSpPr>
            <a:spLocks noChangeArrowheads="1"/>
          </p:cNvSpPr>
          <p:nvPr/>
        </p:nvSpPr>
        <p:spPr bwMode="auto">
          <a:xfrm>
            <a:off x="1656906" y="4016820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5" name="Rectangle 39"/>
          <p:cNvSpPr>
            <a:spLocks noChangeArrowheads="1"/>
          </p:cNvSpPr>
          <p:nvPr/>
        </p:nvSpPr>
        <p:spPr bwMode="auto">
          <a:xfrm>
            <a:off x="3825367" y="4016820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6" name="Rectangle 40"/>
          <p:cNvSpPr>
            <a:spLocks noChangeArrowheads="1"/>
          </p:cNvSpPr>
          <p:nvPr/>
        </p:nvSpPr>
        <p:spPr bwMode="auto">
          <a:xfrm>
            <a:off x="6174867" y="4016820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7" name="Rectangle 41"/>
          <p:cNvSpPr>
            <a:spLocks noChangeArrowheads="1"/>
          </p:cNvSpPr>
          <p:nvPr/>
        </p:nvSpPr>
        <p:spPr bwMode="auto">
          <a:xfrm>
            <a:off x="1583754" y="4678807"/>
            <a:ext cx="1358900" cy="48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8" name="Rectangle 42"/>
          <p:cNvSpPr>
            <a:spLocks noChangeArrowheads="1"/>
          </p:cNvSpPr>
          <p:nvPr/>
        </p:nvSpPr>
        <p:spPr bwMode="auto">
          <a:xfrm>
            <a:off x="3727831" y="4715383"/>
            <a:ext cx="1358900" cy="48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19" name="Rectangle 43"/>
          <p:cNvSpPr>
            <a:spLocks noChangeArrowheads="1"/>
          </p:cNvSpPr>
          <p:nvPr/>
        </p:nvSpPr>
        <p:spPr bwMode="auto">
          <a:xfrm>
            <a:off x="6101715" y="4678807"/>
            <a:ext cx="1358900" cy="481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20" name="Rectangle 44"/>
          <p:cNvSpPr>
            <a:spLocks noChangeArrowheads="1"/>
          </p:cNvSpPr>
          <p:nvPr/>
        </p:nvSpPr>
        <p:spPr bwMode="auto">
          <a:xfrm>
            <a:off x="1571562" y="5376863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21" name="Rectangle 45"/>
          <p:cNvSpPr>
            <a:spLocks noChangeArrowheads="1"/>
          </p:cNvSpPr>
          <p:nvPr/>
        </p:nvSpPr>
        <p:spPr bwMode="auto">
          <a:xfrm>
            <a:off x="3666871" y="5352479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22" name="Rectangle 46"/>
          <p:cNvSpPr>
            <a:spLocks noChangeArrowheads="1"/>
          </p:cNvSpPr>
          <p:nvPr/>
        </p:nvSpPr>
        <p:spPr bwMode="auto">
          <a:xfrm>
            <a:off x="6138291" y="5328095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23" name="Rectangle 47"/>
          <p:cNvSpPr>
            <a:spLocks noChangeArrowheads="1"/>
          </p:cNvSpPr>
          <p:nvPr/>
        </p:nvSpPr>
        <p:spPr bwMode="auto">
          <a:xfrm>
            <a:off x="1608138" y="6013895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24" name="Rectangle 48"/>
          <p:cNvSpPr>
            <a:spLocks noChangeArrowheads="1"/>
          </p:cNvSpPr>
          <p:nvPr/>
        </p:nvSpPr>
        <p:spPr bwMode="auto">
          <a:xfrm>
            <a:off x="3691255" y="6013895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9425" name="Rectangle 49"/>
          <p:cNvSpPr>
            <a:spLocks noChangeArrowheads="1"/>
          </p:cNvSpPr>
          <p:nvPr/>
        </p:nvSpPr>
        <p:spPr bwMode="auto">
          <a:xfrm>
            <a:off x="6016371" y="6013895"/>
            <a:ext cx="1358900" cy="481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086100" y="1692275"/>
            <a:ext cx="342900" cy="342900"/>
          </a:xfrm>
          <a:prstGeom prst="rect">
            <a:avLst/>
          </a:prstGeom>
          <a:solidFill>
            <a:srgbClr val="FFFF00">
              <a:alpha val="3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400" dirty="0">
              <a:solidFill>
                <a:srgbClr val="FFFFFF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297613" y="1635125"/>
            <a:ext cx="1452562" cy="400050"/>
          </a:xfrm>
          <a:prstGeom prst="rect">
            <a:avLst/>
          </a:prstGeom>
          <a:solidFill>
            <a:srgbClr val="FFFF00">
              <a:alpha val="3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29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29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29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29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29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229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229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29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229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229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29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229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229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229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9411" grpId="0" animBg="1"/>
      <p:bldP spid="229411" grpId="1" animBg="1"/>
      <p:bldP spid="229412" grpId="0" animBg="1"/>
      <p:bldP spid="229412" grpId="1" animBg="1"/>
      <p:bldP spid="229413" grpId="0" animBg="1"/>
      <p:bldP spid="229413" grpId="1" animBg="1"/>
      <p:bldP spid="229414" grpId="0" animBg="1"/>
      <p:bldP spid="229414" grpId="1" animBg="1"/>
      <p:bldP spid="229415" grpId="0" animBg="1"/>
      <p:bldP spid="229415" grpId="1" animBg="1"/>
      <p:bldP spid="229416" grpId="0" animBg="1"/>
      <p:bldP spid="229416" grpId="1" animBg="1"/>
      <p:bldP spid="229417" grpId="0" animBg="1"/>
      <p:bldP spid="229417" grpId="1" animBg="1"/>
      <p:bldP spid="229418" grpId="0" animBg="1"/>
      <p:bldP spid="229418" grpId="1" animBg="1"/>
      <p:bldP spid="229419" grpId="0" animBg="1"/>
      <p:bldP spid="229419" grpId="1" animBg="1"/>
      <p:bldP spid="229420" grpId="0" animBg="1"/>
      <p:bldP spid="229420" grpId="1" animBg="1"/>
      <p:bldP spid="229421" grpId="0" animBg="1"/>
      <p:bldP spid="229421" grpId="1" animBg="1"/>
      <p:bldP spid="229422" grpId="0" animBg="1"/>
      <p:bldP spid="229422" grpId="1" animBg="1"/>
      <p:bldP spid="229423" grpId="0" animBg="1"/>
      <p:bldP spid="229423" grpId="1" animBg="1"/>
      <p:bldP spid="229424" grpId="0" animBg="1"/>
      <p:bldP spid="229424" grpId="1" animBg="1"/>
      <p:bldP spid="229425" grpId="0" animBg="1"/>
      <p:bldP spid="229425" grpId="1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5803" t="18555" r="28060" b="20088"/>
          <a:stretch>
            <a:fillRect/>
          </a:stretch>
        </p:blipFill>
        <p:spPr bwMode="auto">
          <a:xfrm>
            <a:off x="-1" y="0"/>
            <a:ext cx="91675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25666" t="18515" r="28510" b="19923"/>
          <a:stretch>
            <a:fillRect/>
          </a:stretch>
        </p:blipFill>
        <p:spPr bwMode="auto">
          <a:xfrm>
            <a:off x="0" y="-1"/>
            <a:ext cx="9144000" cy="690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459" t="18348" r="28303" b="19877"/>
          <a:stretch>
            <a:fillRect/>
          </a:stretch>
        </p:blipFill>
        <p:spPr bwMode="auto">
          <a:xfrm>
            <a:off x="0" y="-1"/>
            <a:ext cx="9144000" cy="687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2406650" y="0"/>
            <a:ext cx="429418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400">
              <a:solidFill>
                <a:srgbClr val="FFFFFF"/>
              </a:solidFill>
            </a:endParaRPr>
          </a:p>
        </p:txBody>
      </p:sp>
      <p:sp>
        <p:nvSpPr>
          <p:cNvPr id="174082" name="Oval 2"/>
          <p:cNvSpPr>
            <a:spLocks noChangeArrowheads="1"/>
          </p:cNvSpPr>
          <p:nvPr/>
        </p:nvSpPr>
        <p:spPr bwMode="auto">
          <a:xfrm>
            <a:off x="3856038" y="4822825"/>
            <a:ext cx="1654175" cy="828675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6" name="Oval 3"/>
          <p:cNvSpPr>
            <a:spLocks noChangeArrowheads="1"/>
          </p:cNvSpPr>
          <p:nvPr/>
        </p:nvSpPr>
        <p:spPr bwMode="auto">
          <a:xfrm>
            <a:off x="3957638" y="4868863"/>
            <a:ext cx="1439862" cy="7207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7" name="Oval 4"/>
          <p:cNvSpPr>
            <a:spLocks noChangeArrowheads="1"/>
          </p:cNvSpPr>
          <p:nvPr/>
        </p:nvSpPr>
        <p:spPr bwMode="auto">
          <a:xfrm>
            <a:off x="3957638" y="1052513"/>
            <a:ext cx="1439862" cy="7207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8" name="Line 5"/>
          <p:cNvSpPr>
            <a:spLocks noChangeShapeType="1"/>
          </p:cNvSpPr>
          <p:nvPr/>
        </p:nvSpPr>
        <p:spPr bwMode="auto">
          <a:xfrm>
            <a:off x="3957638" y="1412875"/>
            <a:ext cx="0" cy="381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9" name="Line 6"/>
          <p:cNvSpPr>
            <a:spLocks noChangeShapeType="1"/>
          </p:cNvSpPr>
          <p:nvPr/>
        </p:nvSpPr>
        <p:spPr bwMode="auto">
          <a:xfrm>
            <a:off x="5397500" y="1412875"/>
            <a:ext cx="0" cy="381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87" name="Oval 7"/>
          <p:cNvSpPr>
            <a:spLocks noChangeArrowheads="1"/>
          </p:cNvSpPr>
          <p:nvPr/>
        </p:nvSpPr>
        <p:spPr bwMode="auto">
          <a:xfrm flipV="1">
            <a:off x="4649788" y="5207000"/>
            <a:ext cx="44450" cy="444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33775" y="354013"/>
            <a:ext cx="1368425" cy="4870450"/>
            <a:chOff x="483" y="223"/>
            <a:chExt cx="862" cy="3068"/>
          </a:xfrm>
        </p:grpSpPr>
        <p:sp>
          <p:nvSpPr>
            <p:cNvPr id="69643" name="Line 9"/>
            <p:cNvSpPr>
              <a:spLocks noChangeShapeType="1"/>
            </p:cNvSpPr>
            <p:nvPr/>
          </p:nvSpPr>
          <p:spPr bwMode="auto">
            <a:xfrm flipV="1">
              <a:off x="1199" y="256"/>
              <a:ext cx="0" cy="3035"/>
            </a:xfrm>
            <a:prstGeom prst="line">
              <a:avLst/>
            </a:prstGeom>
            <a:noFill/>
            <a:ln w="1905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69644" name="Picture 10" descr="MCj0297943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 flipV="1">
              <a:off x="727" y="-21"/>
              <a:ext cx="373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5" name="Line 11"/>
            <p:cNvSpPr>
              <a:spLocks noChangeShapeType="1"/>
            </p:cNvSpPr>
            <p:nvPr/>
          </p:nvSpPr>
          <p:spPr bwMode="auto">
            <a:xfrm flipV="1">
              <a:off x="1214" y="256"/>
              <a:ext cx="0" cy="77"/>
            </a:xfrm>
            <a:prstGeom prst="line">
              <a:avLst/>
            </a:prstGeom>
            <a:noFill/>
            <a:ln w="1905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646" name="Line 12"/>
            <p:cNvSpPr>
              <a:spLocks noChangeShapeType="1"/>
            </p:cNvSpPr>
            <p:nvPr/>
          </p:nvSpPr>
          <p:spPr bwMode="auto">
            <a:xfrm flipV="1">
              <a:off x="1227" y="256"/>
              <a:ext cx="0" cy="77"/>
            </a:xfrm>
            <a:prstGeom prst="line">
              <a:avLst/>
            </a:prstGeom>
            <a:noFill/>
            <a:ln w="1905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9642" name="Line 13"/>
          <p:cNvSpPr>
            <a:spLocks noChangeShapeType="1"/>
          </p:cNvSpPr>
          <p:nvPr/>
        </p:nvSpPr>
        <p:spPr bwMode="auto">
          <a:xfrm>
            <a:off x="4652963" y="1774825"/>
            <a:ext cx="41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.17431 L -5E-6 -2.59259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nimBg="1"/>
      <p:bldP spid="174082" grpId="1" animBg="1"/>
      <p:bldP spid="17408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0" y="1282510"/>
            <a:ext cx="9144000" cy="5160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3863975" y="928497"/>
            <a:ext cx="1439863" cy="3384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3863975" y="2725547"/>
            <a:ext cx="1439863" cy="3201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3" name="Rectangle 5" descr="10%"/>
          <p:cNvSpPr>
            <a:spLocks noChangeArrowheads="1"/>
          </p:cNvSpPr>
          <p:nvPr/>
        </p:nvSpPr>
        <p:spPr bwMode="auto">
          <a:xfrm>
            <a:off x="3876675" y="1290447"/>
            <a:ext cx="1416050" cy="29908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63975" y="382397"/>
            <a:ext cx="1439863" cy="3930650"/>
            <a:chOff x="3403" y="320"/>
            <a:chExt cx="907" cy="2476"/>
          </a:xfrm>
        </p:grpSpPr>
        <p:sp>
          <p:nvSpPr>
            <p:cNvPr id="71699" name="Line 7"/>
            <p:cNvSpPr>
              <a:spLocks noChangeShapeType="1"/>
            </p:cNvSpPr>
            <p:nvPr/>
          </p:nvSpPr>
          <p:spPr bwMode="auto">
            <a:xfrm>
              <a:off x="3403" y="320"/>
              <a:ext cx="0" cy="24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00" name="Line 8"/>
            <p:cNvSpPr>
              <a:spLocks noChangeShapeType="1"/>
            </p:cNvSpPr>
            <p:nvPr/>
          </p:nvSpPr>
          <p:spPr bwMode="auto">
            <a:xfrm>
              <a:off x="4310" y="320"/>
              <a:ext cx="0" cy="24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6137" name="Text Box 9"/>
          <p:cNvSpPr txBox="1">
            <a:spLocks noChangeArrowheads="1"/>
          </p:cNvSpPr>
          <p:nvPr/>
        </p:nvSpPr>
        <p:spPr bwMode="auto">
          <a:xfrm>
            <a:off x="3778250" y="2136585"/>
            <a:ext cx="1589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200" b="1">
                <a:solidFill>
                  <a:srgbClr val="000000"/>
                </a:solidFill>
                <a:latin typeface="Times New Roman" pitchFamily="18" charset="0"/>
              </a:rPr>
              <a:t>agua desplazada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19513" y="4284472"/>
            <a:ext cx="1728787" cy="61913"/>
            <a:chOff x="3312" y="2778"/>
            <a:chExt cx="1089" cy="39"/>
          </a:xfrm>
        </p:grpSpPr>
        <p:sp>
          <p:nvSpPr>
            <p:cNvPr id="71697" name="Line 11"/>
            <p:cNvSpPr>
              <a:spLocks noChangeShapeType="1"/>
            </p:cNvSpPr>
            <p:nvPr/>
          </p:nvSpPr>
          <p:spPr bwMode="auto">
            <a:xfrm>
              <a:off x="3312" y="2796"/>
              <a:ext cx="1089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698" name="Rectangle 12"/>
            <p:cNvSpPr>
              <a:spLocks noChangeArrowheads="1"/>
            </p:cNvSpPr>
            <p:nvPr/>
          </p:nvSpPr>
          <p:spPr bwMode="auto">
            <a:xfrm>
              <a:off x="3839" y="2778"/>
              <a:ext cx="33" cy="39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72000" y="3003360"/>
            <a:ext cx="1046163" cy="1296987"/>
            <a:chOff x="2918" y="1971"/>
            <a:chExt cx="659" cy="817"/>
          </a:xfrm>
        </p:grpSpPr>
        <p:sp>
          <p:nvSpPr>
            <p:cNvPr id="71695" name="Line 14"/>
            <p:cNvSpPr>
              <a:spLocks noChangeShapeType="1"/>
            </p:cNvSpPr>
            <p:nvPr/>
          </p:nvSpPr>
          <p:spPr bwMode="auto">
            <a:xfrm flipV="1">
              <a:off x="2918" y="2046"/>
              <a:ext cx="0" cy="74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696" name="Text Box 15"/>
            <p:cNvSpPr txBox="1">
              <a:spLocks noChangeArrowheads="1"/>
            </p:cNvSpPr>
            <p:nvPr/>
          </p:nvSpPr>
          <p:spPr bwMode="auto">
            <a:xfrm>
              <a:off x="2956" y="1971"/>
              <a:ext cx="62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ES" sz="2800" b="1">
                  <a:solidFill>
                    <a:srgbClr val="FF3300"/>
                  </a:solidFill>
                </a:rPr>
                <a:t>E</a:t>
              </a:r>
            </a:p>
          </p:txBody>
        </p:sp>
      </p:grpSp>
      <p:sp>
        <p:nvSpPr>
          <p:cNvPr id="176144" name="Line 16"/>
          <p:cNvSpPr>
            <a:spLocks noChangeShapeType="1"/>
          </p:cNvSpPr>
          <p:nvPr/>
        </p:nvSpPr>
        <p:spPr bwMode="auto">
          <a:xfrm>
            <a:off x="4572000" y="4290822"/>
            <a:ext cx="0" cy="11779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45" name="Text Box 17"/>
          <p:cNvSpPr txBox="1">
            <a:spLocks noChangeArrowheads="1"/>
          </p:cNvSpPr>
          <p:nvPr/>
        </p:nvSpPr>
        <p:spPr bwMode="auto">
          <a:xfrm>
            <a:off x="4632325" y="4340035"/>
            <a:ext cx="444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sz="2800" b="1">
                <a:solidFill>
                  <a:srgbClr val="333399"/>
                </a:solidFill>
              </a:rPr>
              <a:t>P</a:t>
            </a:r>
          </a:p>
        </p:txBody>
      </p:sp>
      <p:sp>
        <p:nvSpPr>
          <p:cNvPr id="71694" name="19 CuadroTexto"/>
          <p:cNvSpPr txBox="1">
            <a:spLocks noChangeArrowheads="1"/>
          </p:cNvSpPr>
          <p:nvPr/>
        </p:nvSpPr>
        <p:spPr bwMode="auto">
          <a:xfrm>
            <a:off x="0" y="6149975"/>
            <a:ext cx="9143999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000" b="1" dirty="0">
                <a:solidFill>
                  <a:srgbClr val="000000"/>
                </a:solidFill>
                <a:latin typeface="Calibri" pitchFamily="34" charset="0"/>
              </a:rPr>
              <a:t>La placa inicia el descenso en el momento en que el </a:t>
            </a:r>
            <a:r>
              <a:rPr lang="es-ES_tradnl" sz="2000" b="1" dirty="0" smtClean="0">
                <a:solidFill>
                  <a:srgbClr val="000000"/>
                </a:solidFill>
                <a:latin typeface="Calibri" pitchFamily="34" charset="0"/>
              </a:rPr>
              <a:t>empuje </a:t>
            </a:r>
            <a:r>
              <a:rPr lang="es-ES_tradnl" sz="2000" b="1" dirty="0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s-ES_tradnl" sz="20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_tradnl" sz="2000" b="1" dirty="0">
                <a:solidFill>
                  <a:srgbClr val="000000"/>
                </a:solidFill>
                <a:latin typeface="Calibri" pitchFamily="34" charset="0"/>
              </a:rPr>
              <a:t>iguala al peso </a:t>
            </a:r>
            <a:r>
              <a:rPr lang="es-ES_tradnl" sz="2000" b="1" dirty="0" smtClean="0">
                <a:solidFill>
                  <a:srgbClr val="002060"/>
                </a:solidFill>
                <a:latin typeface="Calibri" pitchFamily="34" charset="0"/>
              </a:rPr>
              <a:t>P</a:t>
            </a:r>
            <a:r>
              <a:rPr lang="es-ES_tradnl" sz="20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s-ES_tradnl" sz="2000" b="1" dirty="0">
                <a:solidFill>
                  <a:srgbClr val="000000"/>
                </a:solidFill>
                <a:latin typeface="Calibri" pitchFamily="34" charset="0"/>
              </a:rPr>
              <a:t>agua desplazada.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2801 L -2.5E-6 -0.2097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4800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0 0.10555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00"/>
                            </p:stCondLst>
                            <p:childTnLst>
                              <p:par>
                                <p:cTn id="4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093 L -4.44444E-6 0.22963 " pathEditMode="relative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7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 animBg="1"/>
      <p:bldP spid="176131" grpId="0" animBg="1"/>
      <p:bldP spid="176132" grpId="0" animBg="1"/>
      <p:bldP spid="176132" grpId="1" animBg="1"/>
      <p:bldP spid="176133" grpId="0" animBg="1"/>
      <p:bldP spid="176133" grpId="1" animBg="1"/>
      <p:bldP spid="176137" grpId="0"/>
      <p:bldP spid="176137" grpId="1"/>
      <p:bldP spid="176144" grpId="0" animBg="1"/>
      <p:bldP spid="176144" grpId="1" animBg="1"/>
      <p:bldP spid="176145" grpId="0"/>
      <p:bldP spid="176145" grpId="1"/>
      <p:bldP spid="176145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682240" y="1987296"/>
            <a:ext cx="43159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5000" b="1" dirty="0" smtClean="0">
                <a:solidFill>
                  <a:srgbClr val="FFFF00"/>
                </a:solidFill>
              </a:rPr>
              <a:t>F I N</a:t>
            </a:r>
            <a:endParaRPr lang="es-ES_tradnl" sz="15000" b="1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6448" y="821019"/>
            <a:ext cx="813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bg1"/>
                </a:solidFill>
              </a:rPr>
              <a:t>La mala calidad de algunas imágenes se debe a que han sido tomadas de la propia película. 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584448" y="390144"/>
            <a:ext cx="5327904" cy="5998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9614" t="18849" r="43793" b="20146"/>
          <a:stretch>
            <a:fillRect/>
          </a:stretch>
        </p:blipFill>
        <p:spPr bwMode="auto">
          <a:xfrm>
            <a:off x="0" y="0"/>
            <a:ext cx="33162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621024" y="426720"/>
            <a:ext cx="52059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182563" algn="l"/>
              </a:tabLst>
            </a:pPr>
            <a:r>
              <a:rPr lang="es-ES_tradnl" dirty="0" smtClean="0"/>
              <a:t>	Al poco tiempo de tapar la vela se observa que ésta se apaga y que el agua asciende en el interior de la probeta.</a:t>
            </a:r>
          </a:p>
          <a:p>
            <a:pPr algn="just">
              <a:tabLst>
                <a:tab pos="182563" algn="l"/>
              </a:tabLst>
            </a:pPr>
            <a:r>
              <a:rPr lang="es-ES_tradnl" b="1" i="1" dirty="0" smtClean="0"/>
              <a:t>Explicación:</a:t>
            </a:r>
            <a:r>
              <a:rPr lang="es-ES_tradnl" dirty="0" smtClean="0"/>
              <a:t> </a:t>
            </a:r>
          </a:p>
          <a:p>
            <a:pPr algn="just">
              <a:tabLst>
                <a:tab pos="182563" algn="l"/>
              </a:tabLst>
            </a:pPr>
            <a:r>
              <a:rPr lang="es-ES_tradnl" dirty="0"/>
              <a:t>	</a:t>
            </a:r>
            <a:r>
              <a:rPr lang="es-ES_tradnl" dirty="0" smtClean="0"/>
              <a:t>La parafina es un hidrocarburo saturado de fórmula general </a:t>
            </a:r>
            <a:r>
              <a:rPr lang="es-ES_tradnl" b="1" dirty="0" smtClean="0"/>
              <a:t>C</a:t>
            </a:r>
            <a:r>
              <a:rPr lang="es-ES_tradnl" b="1" baseline="-25000" dirty="0" smtClean="0"/>
              <a:t>n</a:t>
            </a:r>
            <a:r>
              <a:rPr lang="es-ES_tradnl" b="1" dirty="0" smtClean="0"/>
              <a:t>H</a:t>
            </a:r>
            <a:r>
              <a:rPr lang="es-ES_tradnl" b="1" baseline="-25000" dirty="0" smtClean="0"/>
              <a:t>2n+2</a:t>
            </a:r>
            <a:r>
              <a:rPr lang="es-ES_tradnl" b="1" dirty="0" smtClean="0"/>
              <a:t>. </a:t>
            </a:r>
            <a:r>
              <a:rPr lang="es-ES_tradnl" dirty="0" smtClean="0"/>
              <a:t>En la combustión de cualquier hidrocarburo saturado se produce </a:t>
            </a:r>
            <a:r>
              <a:rPr lang="es-ES_tradnl" b="1" dirty="0" smtClean="0"/>
              <a:t>CO</a:t>
            </a:r>
            <a:r>
              <a:rPr lang="es-ES_tradnl" b="1" baseline="-25000" dirty="0" smtClean="0"/>
              <a:t>2 </a:t>
            </a:r>
            <a:r>
              <a:rPr lang="es-ES_tradnl" dirty="0" smtClean="0"/>
              <a:t>y </a:t>
            </a:r>
            <a:r>
              <a:rPr lang="es-ES_tradnl" b="1" dirty="0" smtClean="0"/>
              <a:t>H</a:t>
            </a:r>
            <a:r>
              <a:rPr lang="es-ES_tradnl" b="1" baseline="-25000" dirty="0" smtClean="0"/>
              <a:t>2</a:t>
            </a:r>
            <a:r>
              <a:rPr lang="es-ES_tradnl" b="1" dirty="0" smtClean="0"/>
              <a:t>O </a:t>
            </a:r>
            <a:r>
              <a:rPr lang="es-ES_tradnl" dirty="0" smtClean="0"/>
              <a:t>según la ecuación:</a:t>
            </a:r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en la que los coeficientes del </a:t>
            </a:r>
            <a:r>
              <a:rPr lang="es-ES_tradnl" b="1" dirty="0" smtClean="0"/>
              <a:t>O</a:t>
            </a:r>
            <a:r>
              <a:rPr lang="es-ES_tradnl" b="1" baseline="-25000" dirty="0" smtClean="0"/>
              <a:t>2</a:t>
            </a:r>
            <a:r>
              <a:rPr lang="es-ES_tradnl" b="1" dirty="0" smtClean="0"/>
              <a:t> </a:t>
            </a:r>
            <a:r>
              <a:rPr lang="es-ES_tradnl" dirty="0" smtClean="0"/>
              <a:t>y del </a:t>
            </a:r>
            <a:r>
              <a:rPr lang="es-ES_tradnl" b="1" dirty="0" smtClean="0"/>
              <a:t>CO</a:t>
            </a:r>
            <a:r>
              <a:rPr lang="es-ES_tradnl" b="1" baseline="-25000" dirty="0" smtClean="0"/>
              <a:t>2</a:t>
            </a:r>
            <a:r>
              <a:rPr lang="es-ES_tradnl" dirty="0" smtClean="0"/>
              <a:t> son el número de moles del reactivo y del producto  respectivamente, y como:</a:t>
            </a:r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se deduce que el gas </a:t>
            </a:r>
            <a:r>
              <a:rPr lang="es-ES_tradnl" b="1" dirty="0" smtClean="0"/>
              <a:t>CO</a:t>
            </a:r>
            <a:r>
              <a:rPr lang="es-ES_tradnl" b="1" baseline="-25000" dirty="0" smtClean="0"/>
              <a:t>2 </a:t>
            </a:r>
            <a:r>
              <a:rPr lang="es-ES_tradnl" dirty="0" smtClean="0"/>
              <a:t>procedente de la combustión ocupa menos volumen que el </a:t>
            </a:r>
            <a:r>
              <a:rPr lang="es-ES_tradnl" b="1" dirty="0" smtClean="0"/>
              <a:t>O</a:t>
            </a:r>
            <a:r>
              <a:rPr lang="es-ES_tradnl" b="1" baseline="-25000" dirty="0" smtClean="0"/>
              <a:t>2</a:t>
            </a:r>
            <a:r>
              <a:rPr lang="es-ES_tradnl" baseline="-25000" dirty="0" smtClean="0"/>
              <a:t> </a:t>
            </a:r>
            <a:r>
              <a:rPr lang="es-ES_tradnl" dirty="0" smtClean="0"/>
              <a:t>lo que determina una disminución de la presión en el interior de la probeta, produciendo el ascenso del agua en su interior. </a:t>
            </a: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/>
        </p:nvGraphicFramePr>
        <p:xfrm>
          <a:off x="4012311" y="2534603"/>
          <a:ext cx="4437063" cy="733425"/>
        </p:xfrm>
        <a:graphic>
          <a:graphicData uri="http://schemas.openxmlformats.org/presentationml/2006/ole">
            <p:oleObj spid="_x0000_s2051" name="Equation" r:id="rId4" imgW="1536480" imgH="253800" progId="Equation.DSMT4">
              <p:embed/>
            </p:oleObj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/>
        </p:nvGraphicFramePr>
        <p:xfrm>
          <a:off x="5551996" y="4058095"/>
          <a:ext cx="1136650" cy="733425"/>
        </p:xfrm>
        <a:graphic>
          <a:graphicData uri="http://schemas.openxmlformats.org/presentationml/2006/ole">
            <p:oleObj spid="_x0000_s2052" name="Equation" r:id="rId5" imgW="393480" imgH="253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93838" y="983742"/>
            <a:ext cx="5937250" cy="2101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809750" y="1510792"/>
          <a:ext cx="5122863" cy="458788"/>
        </p:xfrm>
        <a:graphic>
          <a:graphicData uri="http://schemas.openxmlformats.org/presentationml/2006/ole">
            <p:oleObj spid="_x0000_s30722" name="Ecuación" r:id="rId3" imgW="1981080" imgH="177480" progId="Equation.3">
              <p:embed/>
            </p:oleObj>
          </a:graphicData>
        </a:graphic>
      </p:graphicFrame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1885950" y="1471105"/>
            <a:ext cx="4606925" cy="460375"/>
            <a:chOff x="1733797" y="2078183"/>
            <a:chExt cx="4607627" cy="461665"/>
          </a:xfrm>
        </p:grpSpPr>
        <p:sp>
          <p:nvSpPr>
            <p:cNvPr id="17425" name="6 CuadroTexto"/>
            <p:cNvSpPr txBox="1">
              <a:spLocks noChangeArrowheads="1"/>
            </p:cNvSpPr>
            <p:nvPr/>
          </p:nvSpPr>
          <p:spPr bwMode="auto">
            <a:xfrm>
              <a:off x="1733797" y="2078183"/>
              <a:ext cx="6293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24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7426" name="7 CuadroTexto"/>
            <p:cNvSpPr txBox="1">
              <a:spLocks noChangeArrowheads="1"/>
            </p:cNvSpPr>
            <p:nvPr/>
          </p:nvSpPr>
          <p:spPr bwMode="auto">
            <a:xfrm>
              <a:off x="3111334" y="2078183"/>
              <a:ext cx="6293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2400">
                  <a:solidFill>
                    <a:srgbClr val="FF0000"/>
                  </a:solidFill>
                </a:rPr>
                <a:t>76</a:t>
              </a:r>
            </a:p>
          </p:txBody>
        </p:sp>
        <p:sp>
          <p:nvSpPr>
            <p:cNvPr id="17427" name="8 CuadroTexto"/>
            <p:cNvSpPr txBox="1">
              <a:spLocks noChangeArrowheads="1"/>
            </p:cNvSpPr>
            <p:nvPr/>
          </p:nvSpPr>
          <p:spPr bwMode="auto">
            <a:xfrm>
              <a:off x="4524499" y="2078183"/>
              <a:ext cx="6293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2400">
                  <a:solidFill>
                    <a:srgbClr val="FF0000"/>
                  </a:solidFill>
                </a:rPr>
                <a:t>50</a:t>
              </a:r>
            </a:p>
          </p:txBody>
        </p:sp>
        <p:sp>
          <p:nvSpPr>
            <p:cNvPr id="17428" name="9 CuadroTexto"/>
            <p:cNvSpPr txBox="1">
              <a:spLocks noChangeArrowheads="1"/>
            </p:cNvSpPr>
            <p:nvPr/>
          </p:nvSpPr>
          <p:spPr bwMode="auto">
            <a:xfrm>
              <a:off x="5712032" y="2078183"/>
              <a:ext cx="6293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2400">
                  <a:solidFill>
                    <a:srgbClr val="FF0000"/>
                  </a:solidFill>
                </a:rPr>
                <a:t>52</a:t>
              </a:r>
            </a:p>
          </p:txBody>
        </p:sp>
      </p:grpSp>
      <p:grpSp>
        <p:nvGrpSpPr>
          <p:cNvPr id="3" name="15 Grupo"/>
          <p:cNvGrpSpPr>
            <a:grpSpLocks/>
          </p:cNvGrpSpPr>
          <p:nvPr/>
        </p:nvGrpSpPr>
        <p:grpSpPr bwMode="auto">
          <a:xfrm>
            <a:off x="2954338" y="1909255"/>
            <a:ext cx="1497012" cy="690562"/>
            <a:chOff x="2802576" y="2517569"/>
            <a:chExt cx="1496291" cy="689474"/>
          </a:xfrm>
        </p:grpSpPr>
        <p:sp>
          <p:nvSpPr>
            <p:cNvPr id="17423" name="11 CuadroTexto"/>
            <p:cNvSpPr txBox="1">
              <a:spLocks noChangeArrowheads="1"/>
            </p:cNvSpPr>
            <p:nvPr/>
          </p:nvSpPr>
          <p:spPr bwMode="auto">
            <a:xfrm>
              <a:off x="2802576" y="2683823"/>
              <a:ext cx="149629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>
                  <a:solidFill>
                    <a:srgbClr val="000000"/>
                  </a:solidFill>
                </a:rPr>
                <a:t>76 moles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>
                  <a:solidFill>
                    <a:srgbClr val="FF0000"/>
                  </a:solidFill>
                </a:rPr>
                <a:t>76 volúmenes</a:t>
              </a:r>
            </a:p>
          </p:txBody>
        </p:sp>
        <p:sp>
          <p:nvSpPr>
            <p:cNvPr id="13" name="12 Cerrar llave"/>
            <p:cNvSpPr/>
            <p:nvPr/>
          </p:nvSpPr>
          <p:spPr>
            <a:xfrm rot="5400000">
              <a:off x="3497657" y="2131901"/>
              <a:ext cx="166424" cy="937761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16 Grupo"/>
          <p:cNvGrpSpPr>
            <a:grpSpLocks/>
          </p:cNvGrpSpPr>
          <p:nvPr/>
        </p:nvGrpSpPr>
        <p:grpSpPr bwMode="auto">
          <a:xfrm>
            <a:off x="4510088" y="1909255"/>
            <a:ext cx="1497012" cy="690562"/>
            <a:chOff x="4358244" y="2517569"/>
            <a:chExt cx="1496291" cy="689474"/>
          </a:xfrm>
        </p:grpSpPr>
        <p:sp>
          <p:nvSpPr>
            <p:cNvPr id="17421" name="14 CuadroTexto"/>
            <p:cNvSpPr txBox="1">
              <a:spLocks noChangeArrowheads="1"/>
            </p:cNvSpPr>
            <p:nvPr/>
          </p:nvSpPr>
          <p:spPr bwMode="auto">
            <a:xfrm>
              <a:off x="4358244" y="2683823"/>
              <a:ext cx="149629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>
                  <a:solidFill>
                    <a:srgbClr val="000000"/>
                  </a:solidFill>
                </a:rPr>
                <a:t>50 moles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>
                  <a:solidFill>
                    <a:srgbClr val="FF0000"/>
                  </a:solidFill>
                </a:rPr>
                <a:t>50 volúmenes</a:t>
              </a:r>
            </a:p>
          </p:txBody>
        </p:sp>
        <p:sp>
          <p:nvSpPr>
            <p:cNvPr id="16" name="15 Cerrar llave"/>
            <p:cNvSpPr/>
            <p:nvPr/>
          </p:nvSpPr>
          <p:spPr>
            <a:xfrm rot="5400000">
              <a:off x="4969228" y="2131902"/>
              <a:ext cx="166424" cy="937760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prstClr val="black"/>
                </a:solidFill>
              </a:endParaRPr>
            </a:p>
          </p:txBody>
        </p:sp>
      </p:grp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2586038" y="1102805"/>
            <a:ext cx="4430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>
                <a:solidFill>
                  <a:srgbClr val="000000"/>
                </a:solidFill>
              </a:rPr>
              <a:t>Combustión de la parafina (cera de vela):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1836738" y="1955292"/>
            <a:ext cx="149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1400">
                <a:solidFill>
                  <a:srgbClr val="000000"/>
                </a:solidFill>
              </a:rPr>
              <a:t>Parafina</a:t>
            </a:r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3095625" y="2661730"/>
          <a:ext cx="2716213" cy="452437"/>
        </p:xfrm>
        <a:graphic>
          <a:graphicData uri="http://schemas.openxmlformats.org/presentationml/2006/ole">
            <p:oleObj spid="_x0000_s30723" name="Ecuación" r:id="rId4" imgW="1066680" imgH="177480" progId="Equation.3">
              <p:embed/>
            </p:oleObj>
          </a:graphicData>
        </a:graphic>
      </p:graphicFrame>
      <p:sp>
        <p:nvSpPr>
          <p:cNvPr id="17420" name="20 CuadroTexto"/>
          <p:cNvSpPr txBox="1">
            <a:spLocks noChangeArrowheads="1"/>
          </p:cNvSpPr>
          <p:nvPr/>
        </p:nvSpPr>
        <p:spPr bwMode="auto">
          <a:xfrm>
            <a:off x="1492250" y="3461830"/>
            <a:ext cx="5894388" cy="14763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>
                <a:solidFill>
                  <a:srgbClr val="000000"/>
                </a:solidFill>
              </a:rPr>
              <a:t>Los gases originados en la combustión (CO</a:t>
            </a:r>
            <a:r>
              <a:rPr lang="es-ES_tradnl" baseline="-25000" dirty="0">
                <a:solidFill>
                  <a:srgbClr val="000000"/>
                </a:solidFill>
              </a:rPr>
              <a:t>2</a:t>
            </a:r>
            <a:r>
              <a:rPr lang="es-ES_tradnl" dirty="0">
                <a:solidFill>
                  <a:srgbClr val="000000"/>
                </a:solidFill>
              </a:rPr>
              <a:t>) ocupan menos volumen que los iniciales y en consecuencia ejercen menos presión, determinando que la presión exterior sobre el agua </a:t>
            </a:r>
            <a:r>
              <a:rPr lang="es-ES_tradnl" dirty="0" smtClean="0">
                <a:solidFill>
                  <a:srgbClr val="000000"/>
                </a:solidFill>
              </a:rPr>
              <a:t>de la cubeta sea </a:t>
            </a:r>
            <a:r>
              <a:rPr lang="es-ES_tradnl" dirty="0">
                <a:solidFill>
                  <a:srgbClr val="000000"/>
                </a:solidFill>
              </a:rPr>
              <a:t>mayor que la presión en el interior del tubo provocando el ascenso del agua.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  <p:bldP spid="174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562" t="18557" r="28082" b="19900"/>
          <a:stretch>
            <a:fillRect/>
          </a:stretch>
        </p:blipFill>
        <p:spPr bwMode="auto">
          <a:xfrm>
            <a:off x="0" y="0"/>
            <a:ext cx="91833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562" t="18557" r="28246" b="19635"/>
          <a:stretch>
            <a:fillRect/>
          </a:stretch>
        </p:blipFill>
        <p:spPr bwMode="auto">
          <a:xfrm>
            <a:off x="0" y="-1"/>
            <a:ext cx="9144000" cy="688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3718560" y="329184"/>
            <a:ext cx="5242560" cy="5803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6" name="15 Grupo"/>
          <p:cNvGrpSpPr/>
          <p:nvPr/>
        </p:nvGrpSpPr>
        <p:grpSpPr>
          <a:xfrm>
            <a:off x="0" y="0"/>
            <a:ext cx="3474720" cy="6858000"/>
            <a:chOff x="0" y="0"/>
            <a:chExt cx="347472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7864" t="18389" r="44548" b="19893"/>
            <a:stretch>
              <a:fillRect/>
            </a:stretch>
          </p:blipFill>
          <p:spPr bwMode="auto">
            <a:xfrm>
              <a:off x="0" y="0"/>
              <a:ext cx="347472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14 Grupo"/>
            <p:cNvGrpSpPr/>
            <p:nvPr/>
          </p:nvGrpSpPr>
          <p:grpSpPr>
            <a:xfrm>
              <a:off x="914400" y="2097024"/>
              <a:ext cx="1731264" cy="3876615"/>
              <a:chOff x="694944" y="2097024"/>
              <a:chExt cx="1731264" cy="3876615"/>
            </a:xfrm>
          </p:grpSpPr>
          <p:cxnSp>
            <p:nvCxnSpPr>
              <p:cNvPr id="4" name="3 Conector recto de flecha"/>
              <p:cNvCxnSpPr/>
              <p:nvPr/>
            </p:nvCxnSpPr>
            <p:spPr>
              <a:xfrm>
                <a:off x="1389888" y="2682240"/>
                <a:ext cx="0" cy="53644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5 Conector recto de flecha"/>
              <p:cNvCxnSpPr/>
              <p:nvPr/>
            </p:nvCxnSpPr>
            <p:spPr>
              <a:xfrm flipV="1">
                <a:off x="1389888" y="3255264"/>
                <a:ext cx="0" cy="23408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6 CuadroTexto"/>
              <p:cNvSpPr txBox="1"/>
              <p:nvPr/>
            </p:nvSpPr>
            <p:spPr>
              <a:xfrm>
                <a:off x="1048512" y="2097024"/>
                <a:ext cx="1133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 smtClean="0">
                    <a:solidFill>
                      <a:schemeClr val="tx2"/>
                    </a:solidFill>
                  </a:rPr>
                  <a:t>P</a:t>
                </a:r>
                <a:r>
                  <a:rPr lang="es-ES_tradnl" sz="3200" b="1" baseline="-25000" dirty="0" smtClean="0">
                    <a:solidFill>
                      <a:schemeClr val="tx2"/>
                    </a:solidFill>
                  </a:rPr>
                  <a:t>agua</a:t>
                </a:r>
                <a:endParaRPr lang="es-ES_tradnl" sz="3200" b="1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694944" y="5388864"/>
                <a:ext cx="17312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3200" b="1" dirty="0" err="1" smtClean="0">
                    <a:solidFill>
                      <a:srgbClr val="FF0000"/>
                    </a:solidFill>
                  </a:rPr>
                  <a:t>P</a:t>
                </a:r>
                <a:r>
                  <a:rPr lang="es-ES_tradnl" sz="3200" b="1" baseline="-25000" dirty="0" err="1" smtClean="0">
                    <a:solidFill>
                      <a:srgbClr val="FF0000"/>
                    </a:solidFill>
                  </a:rPr>
                  <a:t>atmosférica</a:t>
                </a:r>
                <a:endParaRPr lang="es-ES_tradnl" sz="3200" b="1" baseline="-25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" name="8 CuadroTexto"/>
          <p:cNvSpPr txBox="1"/>
          <p:nvPr/>
        </p:nvSpPr>
        <p:spPr>
          <a:xfrm>
            <a:off x="3730752" y="390144"/>
            <a:ext cx="51450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182563" algn="l"/>
              </a:tabLst>
            </a:pPr>
            <a:r>
              <a:rPr lang="es-ES_tradnl" dirty="0" smtClean="0"/>
              <a:t>	Si el vaso se ha llenado completamente de agua, la cartulina no cae porque la presión ejercida sobre ella hacia abajo, debida </a:t>
            </a:r>
            <a:r>
              <a:rPr lang="es-ES_tradnl" dirty="0"/>
              <a:t>a</a:t>
            </a:r>
            <a:r>
              <a:rPr lang="es-ES_tradnl" dirty="0" smtClean="0"/>
              <a:t>l peso del agua, es menor que la ejercida hacia arriba por la presión atmosférica.</a:t>
            </a:r>
          </a:p>
          <a:p>
            <a:pPr algn="just">
              <a:tabLst>
                <a:tab pos="182563" algn="l"/>
              </a:tabLst>
            </a:pPr>
            <a:r>
              <a:rPr lang="es-ES_tradnl" dirty="0"/>
              <a:t>	</a:t>
            </a:r>
            <a:r>
              <a:rPr lang="es-ES_tradnl" dirty="0" smtClean="0"/>
              <a:t>¿Qué altura de agua equilibraría a la presión atmosférica?</a:t>
            </a:r>
          </a:p>
          <a:p>
            <a:pPr algn="just">
              <a:tabLst>
                <a:tab pos="182563" algn="l"/>
              </a:tabLst>
            </a:pPr>
            <a:r>
              <a:rPr lang="es-ES_tradnl" dirty="0"/>
              <a:t>	</a:t>
            </a:r>
            <a:r>
              <a:rPr lang="es-ES_tradnl" dirty="0" smtClean="0"/>
              <a:t>La presión ejercida por un líquido es:</a:t>
            </a:r>
          </a:p>
          <a:p>
            <a:pPr algn="just">
              <a:tabLst>
                <a:tab pos="182563" algn="l"/>
              </a:tabLst>
            </a:pPr>
            <a:endParaRPr lang="es-ES_tradnl" dirty="0"/>
          </a:p>
          <a:p>
            <a:pPr algn="just">
              <a:tabLst>
                <a:tab pos="182563" algn="l"/>
              </a:tabLst>
            </a:pPr>
            <a:endParaRPr lang="es-ES_tradnl" dirty="0" smtClean="0"/>
          </a:p>
          <a:p>
            <a:pPr algn="just">
              <a:tabLst>
                <a:tab pos="182563" algn="l"/>
              </a:tabLst>
            </a:pPr>
            <a:endParaRPr lang="es-ES_tradnl" dirty="0"/>
          </a:p>
          <a:p>
            <a:pPr algn="just">
              <a:tabLst>
                <a:tab pos="182563" algn="l"/>
              </a:tabLst>
            </a:pPr>
            <a:endParaRPr lang="es-ES_tradnl" dirty="0" smtClean="0"/>
          </a:p>
          <a:p>
            <a:pPr algn="just">
              <a:tabLst>
                <a:tab pos="182563" algn="l"/>
              </a:tabLst>
            </a:pPr>
            <a:endParaRPr lang="es-ES_tradnl" dirty="0" smtClean="0"/>
          </a:p>
          <a:p>
            <a:pPr algn="just">
              <a:tabLst>
                <a:tab pos="182563" algn="l"/>
              </a:tabLst>
            </a:pPr>
            <a:endParaRPr lang="es-ES_tradnl" dirty="0" smtClean="0"/>
          </a:p>
          <a:p>
            <a:pPr algn="just">
              <a:tabLst>
                <a:tab pos="182563" algn="l"/>
              </a:tabLst>
            </a:pPr>
            <a:r>
              <a:rPr lang="es-ES_tradnl" b="1" i="1" dirty="0" smtClean="0"/>
              <a:t>Conclusión:</a:t>
            </a:r>
          </a:p>
          <a:p>
            <a:pPr algn="just">
              <a:tabLst>
                <a:tab pos="182563" algn="l"/>
              </a:tabLst>
            </a:pPr>
            <a:r>
              <a:rPr lang="es-ES_tradnl" dirty="0"/>
              <a:t>	</a:t>
            </a:r>
            <a:r>
              <a:rPr lang="es-ES_tradnl" dirty="0" smtClean="0"/>
              <a:t>La presión atmosférica equivale a la ejercida por una columna de agua de algo más de 10 metros, mucho mayor que la que pueda ejercer el agua contenida en el vaso. </a:t>
            </a:r>
          </a:p>
          <a:p>
            <a:pPr algn="just">
              <a:tabLst>
                <a:tab pos="182563" algn="l"/>
              </a:tabLst>
            </a:pPr>
            <a:r>
              <a:rPr lang="es-ES_tradnl" dirty="0"/>
              <a:t>	</a:t>
            </a:r>
            <a:r>
              <a:rPr lang="es-ES_tradnl" dirty="0" smtClean="0"/>
              <a:t>Sería necesario “un vaso” de 10,30 m de altura lleno de agua para conseguir que cayera la cartulina.</a:t>
            </a:r>
            <a:endParaRPr lang="es-ES_tradnl" dirty="0"/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/>
        </p:nvGraphicFramePr>
        <p:xfrm>
          <a:off x="3949827" y="2461895"/>
          <a:ext cx="4845050" cy="1465263"/>
        </p:xfrm>
        <a:graphic>
          <a:graphicData uri="http://schemas.openxmlformats.org/presentationml/2006/ole">
            <p:oleObj spid="_x0000_s3077" name="Equation" r:id="rId4" imgW="1892160" imgH="5713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iseño predeterminado">
  <a:themeElements>
    <a:clrScheme name="3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Diseño predeterminado">
  <a:themeElements>
    <a:clrScheme name="5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iseño predeterminado">
  <a:themeElements>
    <a:clrScheme name="4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300</Words>
  <Application>Microsoft Office PowerPoint</Application>
  <PresentationFormat>Presentación en pantalla (4:3)</PresentationFormat>
  <Paragraphs>116</Paragraphs>
  <Slides>48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48</vt:i4>
      </vt:variant>
    </vt:vector>
  </HeadingPairs>
  <TitlesOfParts>
    <vt:vector size="61" baseType="lpstr">
      <vt:lpstr>Tema de Office</vt:lpstr>
      <vt:lpstr>2_Tema de Office</vt:lpstr>
      <vt:lpstr>Diseño predeterminado</vt:lpstr>
      <vt:lpstr>3_Tema de Office</vt:lpstr>
      <vt:lpstr>4_Tema de Office</vt:lpstr>
      <vt:lpstr>5_Diseño predeterminado</vt:lpstr>
      <vt:lpstr>4_Diseño predeterminado</vt:lpstr>
      <vt:lpstr>5_Tema de Office</vt:lpstr>
      <vt:lpstr>1_Diseño predeterminado</vt:lpstr>
      <vt:lpstr>3_Diseño predeterminado</vt:lpstr>
      <vt:lpstr>Equation</vt:lpstr>
      <vt:lpstr>Ecuación</vt:lpstr>
      <vt:lpstr>MathType 6.0 Equation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jvsb</dc:creator>
  <cp:lastModifiedBy>jvsb</cp:lastModifiedBy>
  <cp:revision>31</cp:revision>
  <dcterms:created xsi:type="dcterms:W3CDTF">2017-06-17T15:25:56Z</dcterms:created>
  <dcterms:modified xsi:type="dcterms:W3CDTF">2017-06-19T19:05:58Z</dcterms:modified>
</cp:coreProperties>
</file>